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showOutlineIcons="0">
    <p:restoredLeft sz="15602"/>
    <p:restoredTop sz="90834"/>
  </p:normalViewPr>
  <p:slideViewPr>
    <p:cSldViewPr>
      <p:cViewPr varScale="1">
        <p:scale>
          <a:sx n="51" d="100"/>
          <a:sy n="51" d="100"/>
        </p:scale>
        <p:origin x="954" y="126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presProps" Target="presProps.xml"  /><Relationship Id="rId31" Type="http://schemas.openxmlformats.org/officeDocument/2006/relationships/viewProps" Target="viewProps.xml"  /><Relationship Id="rId32" Type="http://schemas.openxmlformats.org/officeDocument/2006/relationships/theme" Target="theme/theme1.xml"  /><Relationship Id="rId33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0980C2F-E53B-4D23-9BB7-CCEB7F5FFA27}" type="datetime1">
              <a:rPr lang="ko-KR" altLang="en-US"/>
              <a:pPr lvl="0">
                <a:defRPr lang="ko-KR" altLang="en-US"/>
              </a:pPr>
              <a:t>2026-01-21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A7A0D617-851B-4E1C-9D8B-D3BE8ADC597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A7A0D617-851B-4E1C-9D8B-D3BE8ADC5976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8.png"  /><Relationship Id="rId11" Type="http://schemas.openxmlformats.org/officeDocument/2006/relationships/image" Target="../media/image59.png"  /><Relationship Id="rId2" Type="http://schemas.openxmlformats.org/officeDocument/2006/relationships/image" Target="../media/image1.png"  /><Relationship Id="rId3" Type="http://schemas.openxmlformats.org/officeDocument/2006/relationships/image" Target="../media/image50.png"  /><Relationship Id="rId4" Type="http://schemas.openxmlformats.org/officeDocument/2006/relationships/image" Target="../media/image47.png"  /><Relationship Id="rId5" Type="http://schemas.openxmlformats.org/officeDocument/2006/relationships/image" Target="../media/image8.png"  /><Relationship Id="rId6" Type="http://schemas.openxmlformats.org/officeDocument/2006/relationships/image" Target="../media/image55.png"  /><Relationship Id="rId7" Type="http://schemas.openxmlformats.org/officeDocument/2006/relationships/image" Target="../media/image49.png"  /><Relationship Id="rId8" Type="http://schemas.openxmlformats.org/officeDocument/2006/relationships/image" Target="../media/image56.png"  /><Relationship Id="rId9" Type="http://schemas.openxmlformats.org/officeDocument/2006/relationships/image" Target="../media/image5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8.png"  /><Relationship Id="rId4" Type="http://schemas.openxmlformats.org/officeDocument/2006/relationships/image" Target="../media/image60.png"  /><Relationship Id="rId5" Type="http://schemas.openxmlformats.org/officeDocument/2006/relationships/image" Target="../media/image6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8.png"  /><Relationship Id="rId4" Type="http://schemas.openxmlformats.org/officeDocument/2006/relationships/image" Target="../media/image60.png"  /><Relationship Id="rId5" Type="http://schemas.openxmlformats.org/officeDocument/2006/relationships/image" Target="../media/image6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Relationship Id="rId5" Type="http://schemas.openxmlformats.org/officeDocument/2006/relationships/image" Target="../media/image65.png"  /><Relationship Id="rId6" Type="http://schemas.openxmlformats.org/officeDocument/2006/relationships/image" Target="../media/image66.png"  /><Relationship Id="rId7" Type="http://schemas.openxmlformats.org/officeDocument/2006/relationships/image" Target="../media/image8.png"  /><Relationship Id="rId8" Type="http://schemas.openxmlformats.org/officeDocument/2006/relationships/image" Target="../media/image6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8.png"  /><Relationship Id="rId4" Type="http://schemas.openxmlformats.org/officeDocument/2006/relationships/image" Target="../media/image68.png"  /><Relationship Id="rId5" Type="http://schemas.openxmlformats.org/officeDocument/2006/relationships/image" Target="../media/image69.png"  /><Relationship Id="rId6" Type="http://schemas.openxmlformats.org/officeDocument/2006/relationships/image" Target="../media/image28.png"  /><Relationship Id="rId7" Type="http://schemas.openxmlformats.org/officeDocument/2006/relationships/image" Target="../media/image70.png"  /><Relationship Id="rId8" Type="http://schemas.openxmlformats.org/officeDocument/2006/relationships/image" Target="../media/image7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8.png"  /><Relationship Id="rId4" Type="http://schemas.openxmlformats.org/officeDocument/2006/relationships/image" Target="../media/image72.png"  /><Relationship Id="rId5" Type="http://schemas.openxmlformats.org/officeDocument/2006/relationships/image" Target="../media/image73.png"  /><Relationship Id="rId6" Type="http://schemas.openxmlformats.org/officeDocument/2006/relationships/image" Target="../media/image7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8.png"  /><Relationship Id="rId4" Type="http://schemas.openxmlformats.org/officeDocument/2006/relationships/image" Target="../media/image1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8.png"  /><Relationship Id="rId4" Type="http://schemas.openxmlformats.org/officeDocument/2006/relationships/image" Target="../media/image14.png"  /><Relationship Id="rId5" Type="http://schemas.openxmlformats.org/officeDocument/2006/relationships/image" Target="../media/image7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76.png"  /><Relationship Id="rId4" Type="http://schemas.openxmlformats.org/officeDocument/2006/relationships/image" Target="../media/image8.png"  /><Relationship Id="rId5" Type="http://schemas.openxmlformats.org/officeDocument/2006/relationships/image" Target="../media/image14.png"  /><Relationship Id="rId6" Type="http://schemas.openxmlformats.org/officeDocument/2006/relationships/image" Target="../media/image7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78.png"  /><Relationship Id="rId4" Type="http://schemas.openxmlformats.org/officeDocument/2006/relationships/image" Target="../media/image79.png"  /><Relationship Id="rId5" Type="http://schemas.openxmlformats.org/officeDocument/2006/relationships/image" Target="../media/image80.png"  /><Relationship Id="rId6" Type="http://schemas.openxmlformats.org/officeDocument/2006/relationships/image" Target="../media/image81.png"  /><Relationship Id="rId7" Type="http://schemas.openxmlformats.org/officeDocument/2006/relationships/image" Target="../media/image8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9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87.png"  /><Relationship Id="rId11" Type="http://schemas.openxmlformats.org/officeDocument/2006/relationships/image" Target="../media/image88.png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Relationship Id="rId4" Type="http://schemas.openxmlformats.org/officeDocument/2006/relationships/image" Target="../media/image8.png"  /><Relationship Id="rId5" Type="http://schemas.openxmlformats.org/officeDocument/2006/relationships/image" Target="../media/image83.png"  /><Relationship Id="rId6" Type="http://schemas.openxmlformats.org/officeDocument/2006/relationships/image" Target="../media/image84.png"  /><Relationship Id="rId7" Type="http://schemas.openxmlformats.org/officeDocument/2006/relationships/image" Target="../media/image14.png"  /><Relationship Id="rId8" Type="http://schemas.openxmlformats.org/officeDocument/2006/relationships/image" Target="../media/image85.png"  /><Relationship Id="rId9" Type="http://schemas.openxmlformats.org/officeDocument/2006/relationships/image" Target="../media/image8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2.png"  /><Relationship Id="rId2" Type="http://schemas.openxmlformats.org/officeDocument/2006/relationships/image" Target="../media/image1.png"  /><Relationship Id="rId3" Type="http://schemas.openxmlformats.org/officeDocument/2006/relationships/image" Target="../media/image83.png"  /><Relationship Id="rId4" Type="http://schemas.openxmlformats.org/officeDocument/2006/relationships/image" Target="../media/image84.png"  /><Relationship Id="rId5" Type="http://schemas.openxmlformats.org/officeDocument/2006/relationships/image" Target="../media/image8.png"  /><Relationship Id="rId6" Type="http://schemas.openxmlformats.org/officeDocument/2006/relationships/image" Target="../media/image79.png"  /><Relationship Id="rId7" Type="http://schemas.openxmlformats.org/officeDocument/2006/relationships/image" Target="../media/image89.png"  /><Relationship Id="rId8" Type="http://schemas.openxmlformats.org/officeDocument/2006/relationships/image" Target="../media/image90.png"  /><Relationship Id="rId9" Type="http://schemas.openxmlformats.org/officeDocument/2006/relationships/image" Target="../media/image9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9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4.png"  /><Relationship Id="rId3" Type="http://schemas.openxmlformats.org/officeDocument/2006/relationships/image" Target="../media/image95.png"  /><Relationship Id="rId4" Type="http://schemas.openxmlformats.org/officeDocument/2006/relationships/image" Target="../media/image96.png"  /><Relationship Id="rId5" Type="http://schemas.openxmlformats.org/officeDocument/2006/relationships/image" Target="../media/image9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://10.10.141.14:5000/" TargetMode="External" /><Relationship Id="rId3" Type="http://schemas.openxmlformats.org/officeDocument/2006/relationships/image" Target="../media/image9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7.png"  /><Relationship Id="rId3" Type="http://schemas.openxmlformats.org/officeDocument/2006/relationships/image" Target="../media/image98.png"  /><Relationship Id="rId4" Type="http://schemas.openxmlformats.org/officeDocument/2006/relationships/image" Target="../media/image9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8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8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8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4.png"  /><Relationship Id="rId13" Type="http://schemas.openxmlformats.org/officeDocument/2006/relationships/image" Target="../media/image25.png"  /><Relationship Id="rId14" Type="http://schemas.openxmlformats.org/officeDocument/2006/relationships/image" Target="../media/image26.png"  /><Relationship Id="rId2" Type="http://schemas.openxmlformats.org/officeDocument/2006/relationships/image" Target="../media/image1.png"  /><Relationship Id="rId3" Type="http://schemas.openxmlformats.org/officeDocument/2006/relationships/image" Target="../media/image8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8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Relationship Id="rId7" Type="http://schemas.openxmlformats.org/officeDocument/2006/relationships/image" Target="../media/image30.png"  /><Relationship Id="rId8" Type="http://schemas.openxmlformats.org/officeDocument/2006/relationships/image" Target="../media/image2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7.png"  /><Relationship Id="rId11" Type="http://schemas.openxmlformats.org/officeDocument/2006/relationships/image" Target="../media/image38.png"  /><Relationship Id="rId12" Type="http://schemas.openxmlformats.org/officeDocument/2006/relationships/image" Target="../media/image39.png"  /><Relationship Id="rId13" Type="http://schemas.openxmlformats.org/officeDocument/2006/relationships/image" Target="../media/image40.png"  /><Relationship Id="rId14" Type="http://schemas.openxmlformats.org/officeDocument/2006/relationships/image" Target="../media/image41.png"  /><Relationship Id="rId15" Type="http://schemas.openxmlformats.org/officeDocument/2006/relationships/image" Target="../media/image42.png"  /><Relationship Id="rId16" Type="http://schemas.openxmlformats.org/officeDocument/2006/relationships/image" Target="../media/image43.png"  /><Relationship Id="rId17" Type="http://schemas.openxmlformats.org/officeDocument/2006/relationships/image" Target="../media/image44.png"  /><Relationship Id="rId18" Type="http://schemas.openxmlformats.org/officeDocument/2006/relationships/image" Target="../media/image45.png"  /><Relationship Id="rId2" Type="http://schemas.openxmlformats.org/officeDocument/2006/relationships/image" Target="../media/image1.png"  /><Relationship Id="rId3" Type="http://schemas.openxmlformats.org/officeDocument/2006/relationships/image" Target="../media/image31.png"  /><Relationship Id="rId4" Type="http://schemas.openxmlformats.org/officeDocument/2006/relationships/image" Target="../media/image8.png"  /><Relationship Id="rId5" Type="http://schemas.openxmlformats.org/officeDocument/2006/relationships/image" Target="../media/image32.png"  /><Relationship Id="rId6" Type="http://schemas.openxmlformats.org/officeDocument/2006/relationships/image" Target="../media/image33.png"  /><Relationship Id="rId7" Type="http://schemas.openxmlformats.org/officeDocument/2006/relationships/image" Target="../media/image34.png"  /><Relationship Id="rId8" Type="http://schemas.openxmlformats.org/officeDocument/2006/relationships/image" Target="../media/image35.png"  /><Relationship Id="rId9" Type="http://schemas.openxmlformats.org/officeDocument/2006/relationships/image" Target="../media/image3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2.png"  /><Relationship Id="rId11" Type="http://schemas.openxmlformats.org/officeDocument/2006/relationships/image" Target="../media/image53.png"  /><Relationship Id="rId12" Type="http://schemas.openxmlformats.org/officeDocument/2006/relationships/image" Target="../media/image54.png"  /><Relationship Id="rId2" Type="http://schemas.openxmlformats.org/officeDocument/2006/relationships/image" Target="../media/image1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8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Relationship Id="rId8" Type="http://schemas.openxmlformats.org/officeDocument/2006/relationships/image" Target="../media/image50.png"  /><Relationship Id="rId9" Type="http://schemas.openxmlformats.org/officeDocument/2006/relationships/image" Target="../media/image5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7900"/>
            <a:ext cx="22796500" cy="1177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4241800"/>
            <a:ext cx="12192000" cy="1168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03400" y="5842000"/>
            <a:ext cx="20764500" cy="306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17216" b="0" i="0" u="none" strike="noStrike" dirty="0">
                <a:solidFill>
                  <a:srgbClr val="204F6E"/>
                </a:solidFill>
                <a:latin typeface="Gong Gothic Medium"/>
              </a:rPr>
              <a:t>NutriVision
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935700" y="1739900"/>
            <a:ext cx="3835400" cy="469900"/>
          </a:xfrm>
          <a:prstGeom prst="rect">
            <a:avLst/>
          </a:prstGeom>
        </p:spPr>
        <p:txBody>
          <a:bodyPr lIns="0" tIns="33901" rIns="0" bIns="0" rtlCol="0" anchor="t"/>
          <a:lstStyle/>
          <a:p>
            <a:pPr lvl="0" algn="r">
              <a:lnSpc>
                <a:spcPct val="99600"/>
              </a:lnSpc>
            </a:pPr>
            <a:r>
              <a:rPr lang="en" sz="2669" b="0" i="0" u="none" strike="noStrike" dirty="0">
                <a:solidFill>
                  <a:srgbClr val="204F6E"/>
                </a:solidFill>
                <a:latin typeface="Pretendard Bold"/>
              </a:rPr>
              <a:t>2025.10.15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787400" y="12344400"/>
            <a:ext cx="7099300" cy="3556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대한상공회의소</a:t>
            </a:r>
            <a:r>
              <a:rPr lang="en-US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서울기술교육센터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0D8CA5-1B00-87DC-D739-F69B5ED93BD0}"/>
              </a:ext>
            </a:extLst>
          </p:cNvPr>
          <p:cNvSpPr txBox="1"/>
          <p:nvPr/>
        </p:nvSpPr>
        <p:spPr>
          <a:xfrm>
            <a:off x="21945600" y="12331700"/>
            <a:ext cx="1536700" cy="3937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990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NutriVision</a:t>
            </a:r>
            <a:endParaRPr lang="ko-KR" sz="199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3D636-AE6F-F914-F811-DB98426084E8}"/>
              </a:ext>
            </a:extLst>
          </p:cNvPr>
          <p:cNvSpPr txBox="1"/>
          <p:nvPr/>
        </p:nvSpPr>
        <p:spPr>
          <a:xfrm>
            <a:off x="6629400" y="4472057"/>
            <a:ext cx="10516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Gong Gothic Medium" panose="020B0600000101010101" charset="-127"/>
                <a:ea typeface="Gong Gothic Medium" panose="020B0600000101010101" charset="-127"/>
              </a:rPr>
              <a:t>YOLOv8s </a:t>
            </a:r>
            <a:r>
              <a:rPr lang="ko-KR" altLang="en-US" sz="4000" dirty="0">
                <a:latin typeface="Gong Gothic Medium" panose="020B0600000101010101" charset="-127"/>
                <a:ea typeface="Gong Gothic Medium" panose="020B0600000101010101" charset="-127"/>
              </a:rPr>
              <a:t>기반 음식 영양성분 정보 전달 시스템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7900"/>
            <a:ext cx="22796500" cy="1177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3810000"/>
            <a:ext cx="6184900" cy="148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14500" y="4521200"/>
            <a:ext cx="762000" cy="50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189700" y="1524000"/>
            <a:ext cx="3035300" cy="10668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5999" b="0" i="0" u="none" strike="noStrike" dirty="0">
                <a:solidFill>
                  <a:srgbClr val="204F6E"/>
                </a:solidFill>
                <a:ea typeface="Gong Gothic Medium"/>
              </a:rPr>
              <a:t>기대효과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76500" y="4114800"/>
            <a:ext cx="3098800" cy="7239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25329"/>
              </a:lnSpc>
            </a:pPr>
            <a:r>
              <a:rPr lang="ko-KR" sz="36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헬스</a:t>
            </a:r>
            <a:r>
              <a:rPr lang="en-US" sz="36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6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케어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1993900"/>
            <a:ext cx="1016000" cy="876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00" y="2590800"/>
            <a:ext cx="16306800" cy="50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68500" y="2260600"/>
            <a:ext cx="927100" cy="546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043" b="0" i="0" u="none" strike="noStrike">
                <a:solidFill>
                  <a:srgbClr val="204F6E"/>
                </a:solidFill>
                <a:latin typeface="Gong Gothic Medium"/>
              </a:rPr>
              <a:t>03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400" y="3810000"/>
            <a:ext cx="6184900" cy="148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59900" y="4521200"/>
            <a:ext cx="762000" cy="50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121900" y="4114800"/>
            <a:ext cx="7010400" cy="7239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25329"/>
              </a:lnSpc>
            </a:pPr>
            <a:r>
              <a:rPr lang="ko-KR" sz="36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식품</a:t>
            </a:r>
            <a:r>
              <a:rPr lang="en-US" sz="36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6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산업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24300" y="3810000"/>
            <a:ext cx="6184900" cy="148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687800" y="4521200"/>
            <a:ext cx="762000" cy="50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7449800" y="4114800"/>
            <a:ext cx="7010400" cy="7239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25329"/>
              </a:lnSpc>
            </a:pPr>
            <a:r>
              <a:rPr lang="ko-KR" sz="36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다이어트</a:t>
            </a:r>
            <a:r>
              <a:rPr lang="en-US" sz="36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 </a:t>
            </a:r>
            <a:r>
              <a:rPr lang="ko-KR" sz="36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앱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9300" y="5969000"/>
            <a:ext cx="7645400" cy="5575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5800" y="5969000"/>
            <a:ext cx="5575300" cy="5575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65600" y="5969000"/>
            <a:ext cx="5588000" cy="5575300"/>
          </a:xfrm>
          <a:prstGeom prst="rect">
            <a:avLst/>
          </a:prstGeom>
        </p:spPr>
      </p:pic>
      <p:sp>
        <p:nvSpPr>
          <p:cNvPr id="20" name="TextBox 7">
            <a:extLst>
              <a:ext uri="{FF2B5EF4-FFF2-40B4-BE49-F238E27FC236}">
                <a16:creationId xmlns:a16="http://schemas.microsoft.com/office/drawing/2014/main" id="{DF58ADCB-428A-3CCE-3F13-E19DC67D3ADE}"/>
              </a:ext>
            </a:extLst>
          </p:cNvPr>
          <p:cNvSpPr txBox="1"/>
          <p:nvPr/>
        </p:nvSpPr>
        <p:spPr>
          <a:xfrm>
            <a:off x="-787400" y="12344400"/>
            <a:ext cx="7099300" cy="3556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대한상공회의소</a:t>
            </a:r>
            <a:r>
              <a:rPr lang="en-US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서울기술교육센터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D4A229-B24F-F3A2-8FB7-177C2CEA5E55}"/>
              </a:ext>
            </a:extLst>
          </p:cNvPr>
          <p:cNvSpPr txBox="1"/>
          <p:nvPr/>
        </p:nvSpPr>
        <p:spPr>
          <a:xfrm>
            <a:off x="21945600" y="12331700"/>
            <a:ext cx="1536700" cy="3937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990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NutriVision</a:t>
            </a:r>
            <a:endParaRPr lang="ko-KR" sz="199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C9D14-E84B-1D1E-5753-FB18723AAF5B}"/>
              </a:ext>
            </a:extLst>
          </p:cNvPr>
          <p:cNvSpPr txBox="1"/>
          <p:nvPr/>
        </p:nvSpPr>
        <p:spPr>
          <a:xfrm>
            <a:off x="23596600" y="129540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04F6E"/>
                </a:solidFill>
              </a:rPr>
              <a:t>9</a:t>
            </a:r>
            <a:endParaRPr lang="ko-KR" altLang="en-US" sz="2400" b="1" dirty="0">
              <a:solidFill>
                <a:srgbClr val="204F6E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7900"/>
            <a:ext cx="22796500" cy="11772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075150" y="1549400"/>
            <a:ext cx="5321300" cy="10668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sz="5999" b="0" i="0" u="none" strike="noStrike" dirty="0">
                <a:solidFill>
                  <a:srgbClr val="204F6E"/>
                </a:solidFill>
                <a:ea typeface="Gong Gothic Medium"/>
              </a:rPr>
              <a:t>시스템</a:t>
            </a:r>
            <a:r>
              <a:rPr lang="en-US" sz="5999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999" b="0" i="0" u="none" strike="noStrike" dirty="0">
                <a:solidFill>
                  <a:srgbClr val="204F6E"/>
                </a:solidFill>
                <a:ea typeface="Gong Gothic Medium"/>
              </a:rPr>
              <a:t>아키텍처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1993900"/>
            <a:ext cx="1016000" cy="87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0" y="2590800"/>
            <a:ext cx="13982700" cy="50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68500" y="2260600"/>
            <a:ext cx="927100" cy="546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043" b="0" i="0" u="none" strike="noStrike">
                <a:solidFill>
                  <a:srgbClr val="204F6E"/>
                </a:solidFill>
                <a:latin typeface="Gong Gothic Medium"/>
              </a:rPr>
              <a:t>04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C041C724-62A9-1ED7-8E0A-EF2548FA6DA3}"/>
              </a:ext>
            </a:extLst>
          </p:cNvPr>
          <p:cNvSpPr txBox="1"/>
          <p:nvPr/>
        </p:nvSpPr>
        <p:spPr>
          <a:xfrm>
            <a:off x="-787400" y="12344400"/>
            <a:ext cx="7099300" cy="3556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대한상공회의소</a:t>
            </a:r>
            <a:r>
              <a:rPr lang="en-US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서울기술교육센터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B48EC6-3CC8-1B3C-ED6E-435C6A5A9818}"/>
              </a:ext>
            </a:extLst>
          </p:cNvPr>
          <p:cNvSpPr txBox="1"/>
          <p:nvPr/>
        </p:nvSpPr>
        <p:spPr>
          <a:xfrm>
            <a:off x="21945600" y="12331700"/>
            <a:ext cx="1536700" cy="3937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990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NutriVision</a:t>
            </a:r>
            <a:endParaRPr lang="ko-KR" sz="199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58DDD8D-5C21-CC9A-B2DE-625E526CF4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695" y="3886200"/>
            <a:ext cx="21487310" cy="7150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CCF3C9-FCE4-6CFA-6B7C-7F93CF80EEDB}"/>
              </a:ext>
            </a:extLst>
          </p:cNvPr>
          <p:cNvSpPr txBox="1"/>
          <p:nvPr/>
        </p:nvSpPr>
        <p:spPr>
          <a:xfrm>
            <a:off x="23596600" y="129540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04F6E"/>
                </a:solidFill>
              </a:rPr>
              <a:t>10</a:t>
            </a:r>
            <a:endParaRPr lang="ko-KR" altLang="en-US" sz="2400" b="1" dirty="0">
              <a:solidFill>
                <a:srgbClr val="204F6E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AFB5DE9D-50C9-E2DC-10FA-77DBCEB37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7900"/>
            <a:ext cx="22796500" cy="11772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941050" y="1567548"/>
            <a:ext cx="11772900" cy="10668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sz="5999" b="0" i="0" u="none" strike="noStrike" dirty="0">
                <a:solidFill>
                  <a:srgbClr val="204F6E"/>
                </a:solidFill>
                <a:ea typeface="Gong Gothic Medium"/>
              </a:rPr>
              <a:t>데이터셋</a:t>
            </a:r>
            <a:r>
              <a:rPr lang="en-US" sz="5999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999" b="0" i="0" u="none" strike="noStrike" dirty="0">
                <a:solidFill>
                  <a:srgbClr val="204F6E"/>
                </a:solidFill>
                <a:ea typeface="Gong Gothic Medium"/>
              </a:rPr>
              <a:t>및</a:t>
            </a:r>
            <a:r>
              <a:rPr lang="en-US" sz="5999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999" b="0" i="0" u="none" strike="noStrike" dirty="0">
                <a:solidFill>
                  <a:srgbClr val="204F6E"/>
                </a:solidFill>
                <a:ea typeface="Gong Gothic Medium"/>
              </a:rPr>
              <a:t>학습</a:t>
            </a:r>
            <a:r>
              <a:rPr lang="en-US" sz="5999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999" b="0" i="0" u="none" strike="noStrike" dirty="0">
                <a:solidFill>
                  <a:srgbClr val="204F6E"/>
                </a:solidFill>
                <a:ea typeface="Gong Gothic Medium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38600" y="4075717"/>
            <a:ext cx="1498600" cy="7239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20350"/>
              </a:lnSpc>
            </a:pPr>
            <a:r>
              <a:rPr lang="en" sz="36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크롤링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38600" y="5390887"/>
            <a:ext cx="1498600" cy="7239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20350"/>
              </a:lnSpc>
            </a:pPr>
            <a:r>
              <a:rPr lang="en" sz="36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라벨링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49600" y="6984873"/>
            <a:ext cx="3378200" cy="7239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20350"/>
              </a:lnSpc>
            </a:pPr>
            <a:r>
              <a:rPr lang="en-US" sz="36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YOLOv8s </a:t>
            </a:r>
            <a:r>
              <a:rPr lang="ko-KR" sz="36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학습</a:t>
            </a:r>
            <a:br>
              <a:rPr lang="ko-KR" sz="36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</a:br>
            <a:endParaRPr lang="ko-KR" sz="360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941800" y="8015503"/>
            <a:ext cx="1054100" cy="7239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20350"/>
              </a:lnSpc>
            </a:pPr>
            <a:r>
              <a:rPr lang="en" sz="36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검증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61345" y="9855929"/>
            <a:ext cx="2851150" cy="7239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20350"/>
              </a:lnSpc>
            </a:pPr>
            <a:r>
              <a:rPr lang="en-US" sz="36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.pt </a:t>
            </a:r>
            <a:r>
              <a:rPr lang="ko-KR" altLang="en-US" sz="36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파일 생성</a:t>
            </a:r>
            <a:br>
              <a:rPr lang="ko-KR" sz="36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</a:br>
            <a:endParaRPr lang="ko-KR" sz="360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1391ED3C-DA89-10B9-8A2C-BE98759D8CC9}"/>
              </a:ext>
            </a:extLst>
          </p:cNvPr>
          <p:cNvSpPr txBox="1"/>
          <p:nvPr/>
        </p:nvSpPr>
        <p:spPr>
          <a:xfrm>
            <a:off x="-787400" y="12344400"/>
            <a:ext cx="7099300" cy="3556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대한상공회의소</a:t>
            </a:r>
            <a:r>
              <a:rPr lang="en-US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서울기술교육센터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CDB72D-CEDF-B087-D997-5EC2959EAD55}"/>
              </a:ext>
            </a:extLst>
          </p:cNvPr>
          <p:cNvSpPr txBox="1"/>
          <p:nvPr/>
        </p:nvSpPr>
        <p:spPr>
          <a:xfrm>
            <a:off x="21945600" y="12331700"/>
            <a:ext cx="1536700" cy="3937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990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NutriVision</a:t>
            </a:r>
            <a:endParaRPr lang="ko-KR" sz="199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graphicFrame>
        <p:nvGraphicFramePr>
          <p:cNvPr id="28" name="Table 8">
            <a:extLst>
              <a:ext uri="{FF2B5EF4-FFF2-40B4-BE49-F238E27FC236}">
                <a16:creationId xmlns:a16="http://schemas.microsoft.com/office/drawing/2014/main" id="{1A9CC74C-8881-DC59-9C87-ACBF90A4E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666649"/>
              </p:ext>
            </p:extLst>
          </p:nvPr>
        </p:nvGraphicFramePr>
        <p:xfrm>
          <a:off x="3975309" y="3194472"/>
          <a:ext cx="9664281" cy="8387928"/>
        </p:xfrm>
        <a:graphic>
          <a:graphicData uri="http://schemas.openxmlformats.org/drawingml/2006/table">
            <a:tbl>
              <a:tblPr/>
              <a:tblGrid>
                <a:gridCol w="4814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9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44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200" b="0" i="0" u="none" strike="noStrike" dirty="0">
                          <a:solidFill>
                            <a:srgbClr val="FFFFFF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항목</a:t>
                      </a:r>
                      <a:endParaRPr lang="en-US" sz="3200" dirty="0">
                        <a:latin typeface="Gong Gothic Medium" panose="020B0600000101010101" charset="-127"/>
                        <a:ea typeface="Gong Gothic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B4C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200" b="0" i="0" u="none" strike="noStrike" dirty="0">
                          <a:solidFill>
                            <a:srgbClr val="FFFFFF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값</a:t>
                      </a:r>
                      <a:endParaRPr lang="en-US" sz="3200" dirty="0">
                        <a:latin typeface="Gong Gothic Medium" panose="020B0600000101010101" charset="-127"/>
                        <a:ea typeface="Gong Gothic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B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881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2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모델</a:t>
                      </a:r>
                      <a:endParaRPr lang="en-US" sz="3200" dirty="0">
                        <a:latin typeface="Gong Gothic Medium" panose="020B0600000101010101" charset="-127"/>
                        <a:ea typeface="Gong Gothic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2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YOLOv8s</a:t>
                      </a:r>
                      <a:endParaRPr lang="en-US" sz="3200" dirty="0">
                        <a:latin typeface="Gong Gothic Medium" panose="020B0600000101010101" charset="-127"/>
                        <a:ea typeface="Gong Gothic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949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2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클래스</a:t>
                      </a:r>
                      <a:r>
                        <a:rPr lang="en-US" sz="32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 </a:t>
                      </a:r>
                      <a:r>
                        <a:rPr lang="ko-KR" sz="32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수</a:t>
                      </a:r>
                      <a:endParaRPr lang="en-US" sz="3200" dirty="0">
                        <a:latin typeface="Gong Gothic Medium" panose="020B0600000101010101" charset="-127"/>
                        <a:ea typeface="Gong Gothic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2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20</a:t>
                      </a:r>
                      <a:endParaRPr lang="en-US" sz="3200" dirty="0">
                        <a:latin typeface="Gong Gothic Medium" panose="020B0600000101010101" charset="-127"/>
                        <a:ea typeface="Gong Gothic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462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2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총</a:t>
                      </a:r>
                      <a:r>
                        <a:rPr lang="en-US" sz="32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 </a:t>
                      </a:r>
                      <a:r>
                        <a:rPr lang="ko-KR" sz="32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이미지</a:t>
                      </a:r>
                      <a:endParaRPr lang="en-US" sz="3200" dirty="0">
                        <a:latin typeface="Gong Gothic Medium" panose="020B0600000101010101" charset="-127"/>
                        <a:ea typeface="Gong Gothic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약 </a:t>
                      </a:r>
                      <a:r>
                        <a:rPr lang="en" sz="32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2500</a:t>
                      </a:r>
                      <a:r>
                        <a:rPr lang="ko-KR" altLang="en-US" sz="32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장</a:t>
                      </a:r>
                      <a:endParaRPr lang="en-US" sz="3200" dirty="0">
                        <a:latin typeface="Gong Gothic Medium" panose="020B0600000101010101" charset="-127"/>
                        <a:ea typeface="Gong Gothic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2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분할</a:t>
                      </a:r>
                      <a:endParaRPr lang="en-US" sz="3200" dirty="0">
                        <a:latin typeface="Gong Gothic Medium" panose="020B0600000101010101" charset="-127"/>
                        <a:ea typeface="Gong Gothic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2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Train : Val</a:t>
                      </a:r>
                    </a:p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2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 70 : 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2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증강</a:t>
                      </a:r>
                      <a:endParaRPr lang="en-US" sz="3200" dirty="0">
                        <a:latin typeface="Gong Gothic Medium" panose="020B0600000101010101" charset="-127"/>
                        <a:ea typeface="Gong Gothic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3200" b="0" i="0" u="none" strike="noStrike" dirty="0" err="1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Ultralytics</a:t>
                      </a:r>
                      <a:r>
                        <a:rPr lang="en-US" sz="32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 
</a:t>
                      </a:r>
                      <a:r>
                        <a:rPr lang="ko-KR" sz="32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기본</a:t>
                      </a:r>
                      <a:r>
                        <a:rPr lang="en-US" sz="32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 </a:t>
                      </a:r>
                      <a:r>
                        <a:rPr lang="ko-KR" sz="32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증강</a:t>
                      </a:r>
                      <a:r>
                        <a:rPr lang="en-US" sz="32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 </a:t>
                      </a:r>
                      <a:r>
                        <a:rPr lang="ko-KR" sz="32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옵션</a:t>
                      </a:r>
                      <a:endParaRPr lang="en-US" altLang="ko-KR" sz="3200" b="0" i="0" u="none" strike="noStrike" dirty="0">
                        <a:solidFill>
                          <a:srgbClr val="204F6E"/>
                        </a:solidFill>
                        <a:latin typeface="Gong Gothic Medium" panose="020B0600000101010101" charset="-127"/>
                        <a:ea typeface="Gong Gothic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9" name="Picture 5">
            <a:extLst>
              <a:ext uri="{FF2B5EF4-FFF2-40B4-BE49-F238E27FC236}">
                <a16:creationId xmlns:a16="http://schemas.microsoft.com/office/drawing/2014/main" id="{3094AD42-DFCA-0B59-B567-3ACD80006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1993900"/>
            <a:ext cx="1016000" cy="876300"/>
          </a:xfrm>
          <a:prstGeom prst="rect">
            <a:avLst/>
          </a:prstGeom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6690CFC0-95B5-9964-EEE4-BA24452E8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2595880"/>
            <a:ext cx="12584155" cy="45719"/>
          </a:xfrm>
          <a:prstGeom prst="rect">
            <a:avLst/>
          </a:prstGeom>
        </p:spPr>
      </p:pic>
      <p:sp>
        <p:nvSpPr>
          <p:cNvPr id="31" name="TextBox 7">
            <a:extLst>
              <a:ext uri="{FF2B5EF4-FFF2-40B4-BE49-F238E27FC236}">
                <a16:creationId xmlns:a16="http://schemas.microsoft.com/office/drawing/2014/main" id="{5A014B9E-9D2D-F8C4-654D-673CC3735ACD}"/>
              </a:ext>
            </a:extLst>
          </p:cNvPr>
          <p:cNvSpPr txBox="1"/>
          <p:nvPr/>
        </p:nvSpPr>
        <p:spPr>
          <a:xfrm>
            <a:off x="1968500" y="2260600"/>
            <a:ext cx="927100" cy="546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043" b="0" i="0" u="none" strike="noStrike">
                <a:solidFill>
                  <a:srgbClr val="204F6E"/>
                </a:solidFill>
                <a:latin typeface="Gong Gothic Medium"/>
              </a:rPr>
              <a:t>04</a:t>
            </a:r>
          </a:p>
        </p:txBody>
      </p:sp>
      <p:pic>
        <p:nvPicPr>
          <p:cNvPr id="32" name="Picture 10">
            <a:extLst>
              <a:ext uri="{FF2B5EF4-FFF2-40B4-BE49-F238E27FC236}">
                <a16:creationId xmlns:a16="http://schemas.microsoft.com/office/drawing/2014/main" id="{BCD48D2E-650C-5765-47BF-6461A64A0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60000">
            <a:off x="17125873" y="4806088"/>
            <a:ext cx="660400" cy="572698"/>
          </a:xfrm>
          <a:prstGeom prst="rect">
            <a:avLst/>
          </a:prstGeom>
        </p:spPr>
      </p:pic>
      <p:pic>
        <p:nvPicPr>
          <p:cNvPr id="35" name="Picture 10">
            <a:extLst>
              <a:ext uri="{FF2B5EF4-FFF2-40B4-BE49-F238E27FC236}">
                <a16:creationId xmlns:a16="http://schemas.microsoft.com/office/drawing/2014/main" id="{7B3E0C22-3BB3-BF3A-8598-543ED2A50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60000">
            <a:off x="17141300" y="6126137"/>
            <a:ext cx="660400" cy="572698"/>
          </a:xfrm>
          <a:prstGeom prst="rect">
            <a:avLst/>
          </a:prstGeom>
        </p:spPr>
      </p:pic>
      <p:pic>
        <p:nvPicPr>
          <p:cNvPr id="36" name="Picture 10">
            <a:extLst>
              <a:ext uri="{FF2B5EF4-FFF2-40B4-BE49-F238E27FC236}">
                <a16:creationId xmlns:a16="http://schemas.microsoft.com/office/drawing/2014/main" id="{5F507820-5D8D-E9E3-3C85-2AC275D0D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60000">
            <a:off x="17141299" y="7367868"/>
            <a:ext cx="660400" cy="572698"/>
          </a:xfrm>
          <a:prstGeom prst="rect">
            <a:avLst/>
          </a:prstGeom>
        </p:spPr>
      </p:pic>
      <p:pic>
        <p:nvPicPr>
          <p:cNvPr id="37" name="Picture 10">
            <a:extLst>
              <a:ext uri="{FF2B5EF4-FFF2-40B4-BE49-F238E27FC236}">
                <a16:creationId xmlns:a16="http://schemas.microsoft.com/office/drawing/2014/main" id="{A76FE97A-883F-4539-4BCB-31952C3FB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60000">
            <a:off x="17156720" y="8814340"/>
            <a:ext cx="660400" cy="5726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AD031D-2A27-DB91-F520-EF875B49F3F9}"/>
              </a:ext>
            </a:extLst>
          </p:cNvPr>
          <p:cNvSpPr txBox="1"/>
          <p:nvPr/>
        </p:nvSpPr>
        <p:spPr>
          <a:xfrm>
            <a:off x="23596600" y="129540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04F6E"/>
                </a:solidFill>
              </a:rPr>
              <a:t>11</a:t>
            </a:r>
            <a:endParaRPr lang="ko-KR" altLang="en-US" sz="2400" b="1" dirty="0">
              <a:solidFill>
                <a:srgbClr val="204F6E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7900"/>
            <a:ext cx="22796500" cy="11772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640300" y="1562100"/>
            <a:ext cx="4813300" cy="10668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sz="5999" b="0" i="0" u="none" strike="noStrike" dirty="0">
                <a:solidFill>
                  <a:srgbClr val="204F6E"/>
                </a:solidFill>
                <a:ea typeface="Gong Gothic Medium"/>
              </a:rPr>
              <a:t>모델</a:t>
            </a:r>
            <a:r>
              <a:rPr lang="en-US" sz="5999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999" b="0" i="0" u="none" strike="noStrike" dirty="0">
                <a:solidFill>
                  <a:srgbClr val="204F6E"/>
                </a:solidFill>
                <a:ea typeface="Gong Gothic Medium"/>
              </a:rPr>
              <a:t>선정</a:t>
            </a:r>
            <a:r>
              <a:rPr lang="en-US" sz="5999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999" b="0" i="0" u="none" strike="noStrike" dirty="0">
                <a:solidFill>
                  <a:srgbClr val="204F6E"/>
                </a:solidFill>
                <a:ea typeface="Gong Gothic Medium"/>
              </a:rPr>
              <a:t>이유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3924300"/>
            <a:ext cx="4521200" cy="2273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87500" y="5041900"/>
            <a:ext cx="1562100" cy="5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68600" y="4686300"/>
            <a:ext cx="4229100" cy="7112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16199"/>
              </a:lnSpc>
            </a:pPr>
            <a:r>
              <a:rPr lang="ko-KR" sz="40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빠른</a:t>
            </a:r>
            <a:r>
              <a:rPr lang="en-US" sz="40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40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속도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6540500"/>
            <a:ext cx="4521200" cy="2273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87500" y="7658100"/>
            <a:ext cx="1562100" cy="50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647442" y="7339838"/>
            <a:ext cx="4229100" cy="7112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16199"/>
              </a:lnSpc>
            </a:pPr>
            <a:r>
              <a:rPr lang="ko-KR" sz="40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다중</a:t>
            </a:r>
            <a:r>
              <a:rPr lang="en-US" sz="40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40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객체</a:t>
            </a:r>
            <a:r>
              <a:rPr lang="en-US" sz="40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40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감지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400" y="9156700"/>
            <a:ext cx="4521200" cy="2273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87500" y="10261600"/>
            <a:ext cx="1562100" cy="50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1993900"/>
            <a:ext cx="1016000" cy="876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2573319"/>
            <a:ext cx="14617700" cy="55581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679700" y="9956800"/>
            <a:ext cx="4229100" cy="7112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16199"/>
              </a:lnSpc>
            </a:pPr>
            <a:r>
              <a:rPr lang="en" sz="40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정확도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68500" y="2260600"/>
            <a:ext cx="927100" cy="546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043" b="0" i="0" u="none" strike="noStrike">
                <a:solidFill>
                  <a:srgbClr val="204F6E"/>
                </a:solidFill>
                <a:latin typeface="Gong Gothic Medium"/>
              </a:rPr>
              <a:t>04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F8987A10-3CA0-EDCF-BCB0-1E72F19B776C}"/>
              </a:ext>
            </a:extLst>
          </p:cNvPr>
          <p:cNvSpPr txBox="1"/>
          <p:nvPr/>
        </p:nvSpPr>
        <p:spPr>
          <a:xfrm>
            <a:off x="-787400" y="12344400"/>
            <a:ext cx="7099300" cy="3556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대한상공회의소</a:t>
            </a:r>
            <a:r>
              <a:rPr lang="en-US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서울기술교육센터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3D834C-3272-3903-AE16-6D25EA3215B8}"/>
              </a:ext>
            </a:extLst>
          </p:cNvPr>
          <p:cNvSpPr txBox="1"/>
          <p:nvPr/>
        </p:nvSpPr>
        <p:spPr>
          <a:xfrm>
            <a:off x="21945600" y="12331700"/>
            <a:ext cx="1536700" cy="3937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990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NutriVision</a:t>
            </a:r>
            <a:endParaRPr lang="ko-KR" sz="199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595667-26C7-F14C-E9C6-C031F6BD07AF}"/>
              </a:ext>
            </a:extLst>
          </p:cNvPr>
          <p:cNvSpPr txBox="1"/>
          <p:nvPr/>
        </p:nvSpPr>
        <p:spPr>
          <a:xfrm>
            <a:off x="6997700" y="4782918"/>
            <a:ext cx="13433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YOLOv8s</a:t>
            </a:r>
            <a:r>
              <a:rPr lang="ko-KR" altLang="en-US" sz="36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는 </a:t>
            </a:r>
            <a:r>
              <a:rPr lang="ko-KR" altLang="en-US" sz="3600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경량화된</a:t>
            </a:r>
            <a:r>
              <a:rPr lang="ko-KR" altLang="en-US" sz="36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구조 덕분에 </a:t>
            </a:r>
            <a:r>
              <a:rPr lang="en-US" altLang="ko-KR" sz="36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CPU</a:t>
            </a:r>
            <a:r>
              <a:rPr lang="ko-KR" altLang="en-US" sz="36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나 </a:t>
            </a:r>
            <a:r>
              <a:rPr lang="en-US" altLang="ko-KR" sz="36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GPU</a:t>
            </a:r>
            <a:r>
              <a:rPr lang="ko-KR" altLang="en-US" sz="36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에서도 빠르게 실행</a:t>
            </a:r>
            <a:endParaRPr lang="en-US" altLang="ko-KR" sz="3600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5F87E4-28AC-D10B-8E79-1139BD38AB55}"/>
              </a:ext>
            </a:extLst>
          </p:cNvPr>
          <p:cNvSpPr txBox="1"/>
          <p:nvPr/>
        </p:nvSpPr>
        <p:spPr>
          <a:xfrm>
            <a:off x="6997700" y="7372272"/>
            <a:ext cx="11612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이미지 내에서 여러 클래스의 객체들을 동시에 감지하고 분류</a:t>
            </a:r>
            <a:endParaRPr lang="en-US" altLang="ko-KR" sz="3600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8981C1-3FD6-F72B-BAEF-D55FFAFC6C1A}"/>
              </a:ext>
            </a:extLst>
          </p:cNvPr>
          <p:cNvSpPr txBox="1"/>
          <p:nvPr/>
        </p:nvSpPr>
        <p:spPr>
          <a:xfrm>
            <a:off x="6997700" y="9963834"/>
            <a:ext cx="9797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빠르면서도 정확도가 높아 실용적인 인식 성능 제공</a:t>
            </a:r>
            <a:endParaRPr lang="en-US" altLang="ko-KR" sz="3600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2EBC518-9027-820C-68BA-329F32F3DDE7}"/>
              </a:ext>
            </a:extLst>
          </p:cNvPr>
          <p:cNvSpPr/>
          <p:nvPr/>
        </p:nvSpPr>
        <p:spPr>
          <a:xfrm>
            <a:off x="-2089150" y="5397500"/>
            <a:ext cx="533400" cy="685800"/>
          </a:xfrm>
          <a:prstGeom prst="rect">
            <a:avLst/>
          </a:prstGeom>
          <a:solidFill>
            <a:srgbClr val="204F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8DBF88-B0E5-6C55-A0F4-4DC44473B604}"/>
              </a:ext>
            </a:extLst>
          </p:cNvPr>
          <p:cNvSpPr txBox="1"/>
          <p:nvPr/>
        </p:nvSpPr>
        <p:spPr>
          <a:xfrm>
            <a:off x="23596600" y="129540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04F6E"/>
                </a:solidFill>
              </a:rPr>
              <a:t>12</a:t>
            </a:r>
            <a:endParaRPr lang="ko-KR" altLang="en-US" sz="2400" b="1" dirty="0">
              <a:solidFill>
                <a:srgbClr val="204F6E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7900"/>
            <a:ext cx="22796500" cy="11772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249650" y="1549400"/>
            <a:ext cx="6223000" cy="10668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sz="5999" b="0" i="0" u="none" strike="noStrike" dirty="0">
                <a:solidFill>
                  <a:srgbClr val="204F6E"/>
                </a:solidFill>
                <a:ea typeface="Gong Gothic Medium"/>
              </a:rPr>
              <a:t>학습</a:t>
            </a:r>
            <a:r>
              <a:rPr lang="en-US" sz="5999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999" b="0" i="0" u="none" strike="noStrike" dirty="0">
                <a:solidFill>
                  <a:srgbClr val="204F6E"/>
                </a:solidFill>
                <a:ea typeface="Gong Gothic Medium"/>
              </a:rPr>
              <a:t>데이터셋</a:t>
            </a:r>
            <a:r>
              <a:rPr lang="en-US" sz="5999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999" b="0" i="0" u="none" strike="noStrike" dirty="0">
                <a:solidFill>
                  <a:srgbClr val="204F6E"/>
                </a:solidFill>
                <a:ea typeface="Gong Gothic Medium"/>
              </a:rPr>
              <a:t>수집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1993900"/>
            <a:ext cx="1016000" cy="87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0" y="2590800"/>
            <a:ext cx="13119100" cy="50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68500" y="2260600"/>
            <a:ext cx="927100" cy="546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043" b="0" i="0" u="none" strike="noStrike">
                <a:solidFill>
                  <a:srgbClr val="204F6E"/>
                </a:solidFill>
                <a:latin typeface="Gong Gothic Medium"/>
              </a:rPr>
              <a:t>04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4165600"/>
            <a:ext cx="11544300" cy="624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400" y="4076700"/>
            <a:ext cx="13385800" cy="6667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4600" y="5181600"/>
            <a:ext cx="11823700" cy="624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4600" y="5181600"/>
            <a:ext cx="12319000" cy="6248400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D9156739-C86C-E9F3-D451-A224CDBAD9E0}"/>
              </a:ext>
            </a:extLst>
          </p:cNvPr>
          <p:cNvSpPr txBox="1"/>
          <p:nvPr/>
        </p:nvSpPr>
        <p:spPr>
          <a:xfrm>
            <a:off x="-787400" y="12344400"/>
            <a:ext cx="7099300" cy="3556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대한상공회의소</a:t>
            </a:r>
            <a:r>
              <a:rPr lang="en-US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서울기술교육센터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0784D-567F-161C-0B4D-753A4C44DC73}"/>
              </a:ext>
            </a:extLst>
          </p:cNvPr>
          <p:cNvSpPr txBox="1"/>
          <p:nvPr/>
        </p:nvSpPr>
        <p:spPr>
          <a:xfrm>
            <a:off x="21945600" y="12331700"/>
            <a:ext cx="1536700" cy="3937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990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NutriVision</a:t>
            </a:r>
            <a:endParaRPr lang="ko-KR" sz="199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2AA1AC-EA1C-CEB5-98F5-DBF0E2ACFF28}"/>
              </a:ext>
            </a:extLst>
          </p:cNvPr>
          <p:cNvSpPr txBox="1"/>
          <p:nvPr/>
        </p:nvSpPr>
        <p:spPr>
          <a:xfrm>
            <a:off x="23596600" y="129540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04F6E"/>
                </a:solidFill>
              </a:rPr>
              <a:t>13</a:t>
            </a:r>
            <a:endParaRPr lang="ko-KR" altLang="en-US" sz="2400" b="1" dirty="0">
              <a:solidFill>
                <a:srgbClr val="204F6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68FEB3-031C-6813-AB78-9ADECC629403}"/>
              </a:ext>
            </a:extLst>
          </p:cNvPr>
          <p:cNvSpPr txBox="1"/>
          <p:nvPr/>
        </p:nvSpPr>
        <p:spPr>
          <a:xfrm>
            <a:off x="1930400" y="3337867"/>
            <a:ext cx="19324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초밥</a:t>
            </a:r>
            <a:r>
              <a:rPr lang="en-US" altLang="ko-KR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라면</a:t>
            </a:r>
            <a:r>
              <a:rPr lang="en-US" altLang="ko-KR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햄버거</a:t>
            </a:r>
            <a:r>
              <a:rPr lang="en-US" altLang="ko-KR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파스타</a:t>
            </a:r>
            <a:r>
              <a:rPr lang="en-US" altLang="ko-KR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샌드위치</a:t>
            </a:r>
            <a:r>
              <a:rPr lang="en-US" altLang="ko-KR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김치볶음밥</a:t>
            </a:r>
            <a:r>
              <a:rPr lang="en-US" altLang="ko-KR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치킨</a:t>
            </a:r>
            <a:r>
              <a:rPr lang="en-US" altLang="ko-KR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피자</a:t>
            </a:r>
            <a:r>
              <a:rPr lang="en-US" altLang="ko-KR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카레라이스</a:t>
            </a:r>
            <a:r>
              <a:rPr lang="en-US" altLang="ko-KR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스테이크</a:t>
            </a:r>
            <a:r>
              <a:rPr lang="en-US" altLang="ko-KR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 err="1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타코</a:t>
            </a:r>
            <a:r>
              <a:rPr lang="en-US" altLang="ko-KR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 err="1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가츠동</a:t>
            </a:r>
            <a:r>
              <a:rPr lang="en-US" altLang="ko-KR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만두</a:t>
            </a:r>
            <a:r>
              <a:rPr lang="en-US" altLang="ko-KR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 err="1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카케우동</a:t>
            </a:r>
            <a:r>
              <a:rPr lang="en-US" altLang="ko-KR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샐러드</a:t>
            </a:r>
            <a:r>
              <a:rPr lang="en-US" altLang="ko-KR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비빔밥</a:t>
            </a:r>
            <a:r>
              <a:rPr lang="en-US" altLang="ko-KR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떡볶이</a:t>
            </a:r>
            <a:r>
              <a:rPr lang="en-US" altLang="ko-KR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  <a:r>
              <a:rPr lang="ko-KR" altLang="en-US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김밥</a:t>
            </a:r>
            <a:r>
              <a:rPr lang="en-US" altLang="ko-KR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 err="1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소금빵</a:t>
            </a:r>
            <a:r>
              <a:rPr lang="en-US" altLang="ko-KR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김치찌개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7900"/>
            <a:ext cx="22796500" cy="11772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941800" y="1524000"/>
            <a:ext cx="5511800" cy="10668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sz="5999" b="0" i="0" u="none" strike="noStrike" dirty="0">
                <a:solidFill>
                  <a:srgbClr val="204F6E"/>
                </a:solidFill>
                <a:ea typeface="Gong Gothic Medium"/>
              </a:rPr>
              <a:t>데이터</a:t>
            </a:r>
            <a:r>
              <a:rPr lang="en-US" sz="5999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999" b="0" i="0" u="none" strike="noStrike" dirty="0">
                <a:solidFill>
                  <a:srgbClr val="204F6E"/>
                </a:solidFill>
                <a:ea typeface="Gong Gothic Medium"/>
              </a:rPr>
              <a:t>학습</a:t>
            </a:r>
            <a:r>
              <a:rPr lang="en-US" sz="5999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999" b="0" i="0" u="none" strike="noStrike" dirty="0">
                <a:solidFill>
                  <a:srgbClr val="204F6E"/>
                </a:solidFill>
                <a:ea typeface="Gong Gothic Medium"/>
              </a:rPr>
              <a:t>과정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1993900"/>
            <a:ext cx="1016000" cy="87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0" y="2590800"/>
            <a:ext cx="13830300" cy="50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68500" y="2260600"/>
            <a:ext cx="927100" cy="546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043" b="0" i="0" u="none" strike="noStrike">
                <a:solidFill>
                  <a:srgbClr val="204F6E"/>
                </a:solidFill>
                <a:latin typeface="Gong Gothic Medium"/>
              </a:rPr>
              <a:t>04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00" y="3644900"/>
            <a:ext cx="20713700" cy="8216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0700" y="4191000"/>
            <a:ext cx="15532100" cy="713740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6956E1E8-CC57-4AA6-705D-B65507AF50C2}"/>
              </a:ext>
            </a:extLst>
          </p:cNvPr>
          <p:cNvSpPr txBox="1"/>
          <p:nvPr/>
        </p:nvSpPr>
        <p:spPr>
          <a:xfrm>
            <a:off x="-787400" y="12344400"/>
            <a:ext cx="7099300" cy="3556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대한상공회의소</a:t>
            </a:r>
            <a:r>
              <a:rPr lang="en-US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서울기술교육센터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18ADEE-0A13-7742-1300-CADECD729F07}"/>
              </a:ext>
            </a:extLst>
          </p:cNvPr>
          <p:cNvSpPr txBox="1"/>
          <p:nvPr/>
        </p:nvSpPr>
        <p:spPr>
          <a:xfrm>
            <a:off x="21945600" y="12331700"/>
            <a:ext cx="1536700" cy="3937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990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NutriVision</a:t>
            </a:r>
            <a:endParaRPr lang="ko-KR" sz="199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AB104-2702-C590-6330-53574A8EC4A5}"/>
              </a:ext>
            </a:extLst>
          </p:cNvPr>
          <p:cNvSpPr txBox="1"/>
          <p:nvPr/>
        </p:nvSpPr>
        <p:spPr>
          <a:xfrm>
            <a:off x="23596600" y="129540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04F6E"/>
                </a:solidFill>
              </a:rPr>
              <a:t>14</a:t>
            </a:r>
            <a:endParaRPr lang="ko-KR" altLang="en-US" sz="2400" b="1" dirty="0">
              <a:solidFill>
                <a:srgbClr val="204F6E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7900"/>
            <a:ext cx="22796500" cy="11772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163800" y="1549400"/>
            <a:ext cx="8001000" cy="10668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sz="5999" b="0" i="0" u="none" strike="noStrike" dirty="0">
                <a:solidFill>
                  <a:srgbClr val="204F6E"/>
                </a:solidFill>
                <a:ea typeface="Gong Gothic Medium"/>
              </a:rPr>
              <a:t>라벨</a:t>
            </a:r>
            <a:r>
              <a:rPr lang="en-US" sz="5999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999" b="0" i="0" u="none" strike="noStrike" dirty="0">
                <a:solidFill>
                  <a:srgbClr val="204F6E"/>
                </a:solidFill>
                <a:ea typeface="Gong Gothic Medium"/>
              </a:rPr>
              <a:t>표준화</a:t>
            </a:r>
            <a:r>
              <a:rPr lang="en-US" sz="5999" b="0" i="0" u="none" strike="noStrike" dirty="0">
                <a:solidFill>
                  <a:srgbClr val="204F6E"/>
                </a:solidFill>
                <a:latin typeface="Gong Gothic Medium"/>
              </a:rPr>
              <a:t> </a:t>
            </a:r>
            <a:r>
              <a:rPr lang="ko-KR" sz="5999" b="0" i="0" u="none" strike="noStrike" dirty="0">
                <a:solidFill>
                  <a:srgbClr val="204F6E"/>
                </a:solidFill>
                <a:ea typeface="Gong Gothic Medium"/>
              </a:rPr>
              <a:t>및</a:t>
            </a:r>
            <a:r>
              <a:rPr lang="en-US" sz="5999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999" b="0" i="0" u="none" strike="noStrike" dirty="0">
                <a:solidFill>
                  <a:srgbClr val="204F6E"/>
                </a:solidFill>
                <a:ea typeface="Gong Gothic Medium"/>
              </a:rPr>
              <a:t>영양</a:t>
            </a:r>
            <a:r>
              <a:rPr lang="en-US" sz="5999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999" b="0" i="0" u="none" strike="noStrike" dirty="0">
                <a:solidFill>
                  <a:srgbClr val="204F6E"/>
                </a:solidFill>
                <a:ea typeface="Gong Gothic Medium"/>
              </a:rPr>
              <a:t>매핑</a:t>
            </a:r>
            <a:br>
              <a:rPr lang="ko-KR" sz="5999" b="0" i="0" u="none" strike="noStrike" dirty="0">
                <a:solidFill>
                  <a:srgbClr val="204F6E"/>
                </a:solidFill>
                <a:ea typeface="Gong Gothic Medium"/>
              </a:rPr>
            </a:br>
            <a:endParaRPr lang="ko-KR" sz="5999" b="0" i="0" u="none" strike="noStrike" dirty="0">
              <a:solidFill>
                <a:srgbClr val="204F6E"/>
              </a:solidFill>
              <a:ea typeface="Gong Gothic Medium"/>
            </a:endParaRPr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275769"/>
              </p:ext>
            </p:extLst>
          </p:nvPr>
        </p:nvGraphicFramePr>
        <p:xfrm>
          <a:off x="1612900" y="4533900"/>
          <a:ext cx="21170780" cy="6251824"/>
        </p:xfrm>
        <a:graphic>
          <a:graphicData uri="http://schemas.openxmlformats.org/drawingml/2006/table">
            <a:tbl>
              <a:tblPr/>
              <a:tblGrid>
                <a:gridCol w="5264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2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2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2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6295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600" b="0" i="0" u="none" strike="noStrike" dirty="0">
                          <a:solidFill>
                            <a:srgbClr val="FFFFFF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모델</a:t>
                      </a:r>
                      <a:r>
                        <a:rPr lang="en-US" sz="3600" b="0" i="0" u="none" strike="noStrike" dirty="0">
                          <a:solidFill>
                            <a:srgbClr val="FFFFFF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 </a:t>
                      </a:r>
                      <a:r>
                        <a:rPr lang="ko-KR" sz="3600" b="0" i="0" u="none" strike="noStrike" dirty="0">
                          <a:solidFill>
                            <a:srgbClr val="FFFFFF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라벨</a:t>
                      </a:r>
                      <a:endParaRPr lang="en-US" sz="3600" dirty="0">
                        <a:latin typeface="Gong Gothic Medium" panose="020B0600000101010101" charset="-127"/>
                        <a:ea typeface="Gong Gothic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B4C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3600" b="0" i="0" u="none" strike="noStrike" dirty="0">
                          <a:solidFill>
                            <a:srgbClr val="FFFFFF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CSV</a:t>
                      </a:r>
                      <a:r>
                        <a:rPr lang="ko-KR" sz="3600" b="0" i="0" u="none" strike="noStrike" dirty="0">
                          <a:solidFill>
                            <a:srgbClr val="FFFFFF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키</a:t>
                      </a:r>
                      <a:r>
                        <a:rPr lang="en-US" sz="3600" b="0" i="0" u="none" strike="noStrike" dirty="0">
                          <a:solidFill>
                            <a:srgbClr val="FFFFFF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(</a:t>
                      </a:r>
                      <a:r>
                        <a:rPr lang="ko-KR" sz="3600" b="0" i="0" u="none" strike="noStrike" dirty="0">
                          <a:solidFill>
                            <a:srgbClr val="FFFFFF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음식</a:t>
                      </a:r>
                      <a:r>
                        <a:rPr lang="en-US" sz="3600" b="0" i="0" u="none" strike="noStrike" dirty="0">
                          <a:solidFill>
                            <a:srgbClr val="FFFFFF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)</a:t>
                      </a:r>
                      <a:endParaRPr lang="en-US" sz="3600" dirty="0">
                        <a:latin typeface="Gong Gothic Medium" panose="020B0600000101010101" charset="-127"/>
                        <a:ea typeface="Gong Gothic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B4C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600" b="0" i="0" u="none" strike="noStrike" dirty="0">
                          <a:solidFill>
                            <a:srgbClr val="FFFFFF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단위</a:t>
                      </a:r>
                      <a:r>
                        <a:rPr lang="en-US" sz="3600" b="0" i="0" u="none" strike="noStrike" dirty="0">
                          <a:solidFill>
                            <a:srgbClr val="FFFFFF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/</a:t>
                      </a:r>
                      <a:r>
                        <a:rPr lang="ko-KR" sz="3600" b="0" i="0" u="none" strike="noStrike" dirty="0" err="1">
                          <a:solidFill>
                            <a:srgbClr val="FFFFFF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기준값</a:t>
                      </a:r>
                      <a:endParaRPr lang="en-US" sz="3600" dirty="0">
                        <a:latin typeface="Gong Gothic Medium" panose="020B0600000101010101" charset="-127"/>
                        <a:ea typeface="Gong Gothic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B4C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600" b="0" i="0" u="none" strike="noStrike">
                          <a:solidFill>
                            <a:srgbClr val="FFFFFF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kcal</a:t>
                      </a:r>
                      <a:endParaRPr lang="en-US" sz="3600">
                        <a:latin typeface="Gong Gothic Medium" panose="020B0600000101010101" charset="-127"/>
                        <a:ea typeface="Gong Gothic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B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295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6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Bibimbap</a:t>
                      </a:r>
                      <a:endParaRPr lang="en-US" sz="3600" dirty="0">
                        <a:latin typeface="Gong Gothic Medium" panose="020B0600000101010101" charset="-127"/>
                        <a:ea typeface="Gong Gothic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6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비빔밥</a:t>
                      </a:r>
                      <a:endParaRPr lang="en-US" sz="3600" dirty="0">
                        <a:latin typeface="Gong Gothic Medium" panose="020B0600000101010101" charset="-127"/>
                        <a:ea typeface="Gong Gothic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36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1</a:t>
                      </a:r>
                      <a:r>
                        <a:rPr lang="ko-KR" sz="36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그릇</a:t>
                      </a:r>
                      <a:r>
                        <a:rPr lang="en-US" sz="36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(1)</a:t>
                      </a:r>
                      <a:endParaRPr lang="en-US" sz="3600" dirty="0">
                        <a:latin typeface="Gong Gothic Medium" panose="020B0600000101010101" charset="-127"/>
                        <a:ea typeface="Gong Gothic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3600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565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295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6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Sushi</a:t>
                      </a:r>
                      <a:endParaRPr lang="en-US" sz="3600" dirty="0">
                        <a:latin typeface="Gong Gothic Medium" panose="020B0600000101010101" charset="-127"/>
                        <a:ea typeface="Gong Gothic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6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초밥</a:t>
                      </a:r>
                      <a:endParaRPr lang="en-US" sz="3600" dirty="0">
                        <a:latin typeface="Gong Gothic Medium" panose="020B0600000101010101" charset="-127"/>
                        <a:ea typeface="Gong Gothic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6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1pcs(1)</a:t>
                      </a:r>
                      <a:endParaRPr lang="en-US" sz="3600" dirty="0">
                        <a:latin typeface="Gong Gothic Medium" panose="020B0600000101010101" charset="-127"/>
                        <a:ea typeface="Gong Gothic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3600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295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600" b="0" i="0" u="none" strike="noStrike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Hamburger</a:t>
                      </a:r>
                      <a:endParaRPr lang="en-US" sz="3600">
                        <a:latin typeface="Gong Gothic Medium" panose="020B0600000101010101" charset="-127"/>
                        <a:ea typeface="Gong Gothic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6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햄버거</a:t>
                      </a:r>
                      <a:endParaRPr lang="en-US" sz="3600" dirty="0">
                        <a:latin typeface="Gong Gothic Medium" panose="020B0600000101010101" charset="-127"/>
                        <a:ea typeface="Gong Gothic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36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1</a:t>
                      </a:r>
                      <a:r>
                        <a:rPr lang="ko-KR" altLang="en-US" sz="3600" b="0" i="0" u="none" strike="noStrike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개</a:t>
                      </a:r>
                      <a:endParaRPr lang="en-US" sz="3600" dirty="0">
                        <a:latin typeface="Gong Gothic Medium" panose="020B0600000101010101" charset="-127"/>
                        <a:ea typeface="Gong Gothic Medium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3600" dirty="0">
                          <a:solidFill>
                            <a:srgbClr val="204F6E"/>
                          </a:solidFill>
                          <a:latin typeface="Gong Gothic Medium" panose="020B0600000101010101" charset="-127"/>
                          <a:ea typeface="Gong Gothic Medium" panose="020B0600000101010101" charset="-127"/>
                        </a:rPr>
                        <a:t>420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7">
            <a:extLst>
              <a:ext uri="{FF2B5EF4-FFF2-40B4-BE49-F238E27FC236}">
                <a16:creationId xmlns:a16="http://schemas.microsoft.com/office/drawing/2014/main" id="{96E30532-BF52-4BDC-E09E-134BDB07375B}"/>
              </a:ext>
            </a:extLst>
          </p:cNvPr>
          <p:cNvSpPr txBox="1"/>
          <p:nvPr/>
        </p:nvSpPr>
        <p:spPr>
          <a:xfrm>
            <a:off x="-787400" y="12344400"/>
            <a:ext cx="7099300" cy="3556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대한상공회의소</a:t>
            </a:r>
            <a:r>
              <a:rPr lang="en-US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서울기술교육센터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3C41D9-EF20-472D-122A-FD514325F596}"/>
              </a:ext>
            </a:extLst>
          </p:cNvPr>
          <p:cNvSpPr txBox="1"/>
          <p:nvPr/>
        </p:nvSpPr>
        <p:spPr>
          <a:xfrm>
            <a:off x="21945600" y="12331700"/>
            <a:ext cx="1536700" cy="3937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990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NutriVision</a:t>
            </a:r>
            <a:endParaRPr lang="ko-KR" sz="199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D9AC3041-6FCE-D4FF-7BA3-90847D00B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1993900"/>
            <a:ext cx="1016000" cy="876300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7E5869BD-8FCD-6F2D-2486-F83CA903A034}"/>
              </a:ext>
            </a:extLst>
          </p:cNvPr>
          <p:cNvSpPr txBox="1"/>
          <p:nvPr/>
        </p:nvSpPr>
        <p:spPr>
          <a:xfrm>
            <a:off x="1968500" y="2260600"/>
            <a:ext cx="927100" cy="546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043" b="0" i="0" u="none" strike="noStrike">
                <a:solidFill>
                  <a:srgbClr val="204F6E"/>
                </a:solidFill>
                <a:latin typeface="Gong Gothic Medium"/>
              </a:rPr>
              <a:t>04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AFA6DE8E-0503-D120-E7FA-C2876B70E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0" y="2590799"/>
            <a:ext cx="12395200" cy="62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1FD1D5-A1AB-2003-6855-5737BEF1F3DC}"/>
              </a:ext>
            </a:extLst>
          </p:cNvPr>
          <p:cNvSpPr txBox="1"/>
          <p:nvPr/>
        </p:nvSpPr>
        <p:spPr>
          <a:xfrm>
            <a:off x="23596600" y="129540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04F6E"/>
                </a:solidFill>
              </a:rPr>
              <a:t>15</a:t>
            </a:r>
            <a:endParaRPr lang="ko-KR" altLang="en-US" sz="2400" b="1" dirty="0">
              <a:solidFill>
                <a:srgbClr val="204F6E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4C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513DBD-356D-C006-CF5B-AE1A02DAB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B48A820-401F-7B4E-051A-1F0524654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7900"/>
            <a:ext cx="22796500" cy="117729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7031AFC5-769E-B681-5153-2D5DB4131324}"/>
              </a:ext>
            </a:extLst>
          </p:cNvPr>
          <p:cNvSpPr txBox="1"/>
          <p:nvPr/>
        </p:nvSpPr>
        <p:spPr>
          <a:xfrm>
            <a:off x="15163800" y="1600740"/>
            <a:ext cx="8001000" cy="10668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5999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UI/UX </a:t>
            </a:r>
            <a:r>
              <a:rPr lang="ko-KR" altLang="en-US" sz="5999" b="0" i="0" u="none" strike="noStrike" dirty="0">
                <a:solidFill>
                  <a:srgbClr val="204F6E"/>
                </a:solidFill>
                <a:ea typeface="Gong Gothic Medium"/>
              </a:rPr>
              <a:t>흐름도</a:t>
            </a:r>
            <a:endParaRPr lang="ko-KR" sz="5999" b="0" i="0" u="none" strike="noStrike" dirty="0">
              <a:solidFill>
                <a:srgbClr val="204F6E"/>
              </a:solidFill>
              <a:ea typeface="Gong Gothic Medium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2FF2B17F-C744-D457-63F4-B4ECF16766D8}"/>
              </a:ext>
            </a:extLst>
          </p:cNvPr>
          <p:cNvSpPr txBox="1"/>
          <p:nvPr/>
        </p:nvSpPr>
        <p:spPr>
          <a:xfrm>
            <a:off x="-787400" y="12344400"/>
            <a:ext cx="7099300" cy="3556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대한상공회의소</a:t>
            </a:r>
            <a:r>
              <a:rPr lang="en-US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서울기술교육센터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3BC6BD-2618-8701-7E7C-BA8269A0AA47}"/>
              </a:ext>
            </a:extLst>
          </p:cNvPr>
          <p:cNvSpPr txBox="1"/>
          <p:nvPr/>
        </p:nvSpPr>
        <p:spPr>
          <a:xfrm>
            <a:off x="21945600" y="12331700"/>
            <a:ext cx="1536700" cy="3937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990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NutriVision</a:t>
            </a:r>
            <a:endParaRPr lang="ko-KR" sz="199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4D3901BB-E6A3-6EB9-622B-03B3AC93E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1993900"/>
            <a:ext cx="1016000" cy="876300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8975FD54-B50E-F178-DA2A-92F6025FD8A8}"/>
              </a:ext>
            </a:extLst>
          </p:cNvPr>
          <p:cNvSpPr txBox="1"/>
          <p:nvPr/>
        </p:nvSpPr>
        <p:spPr>
          <a:xfrm>
            <a:off x="1968500" y="2260600"/>
            <a:ext cx="927100" cy="546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043" b="0" i="0" u="none" strike="noStrike">
                <a:solidFill>
                  <a:srgbClr val="204F6E"/>
                </a:solidFill>
                <a:latin typeface="Gong Gothic Medium"/>
              </a:rPr>
              <a:t>04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19D214C1-8ADF-40E5-D04E-D7D25734D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0" y="2590799"/>
            <a:ext cx="15290800" cy="767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A44D24-C321-06D9-4743-F5AB2813BD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3491139"/>
            <a:ext cx="20955000" cy="8232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39C6B0-EB37-7784-B34E-518EF39EE99E}"/>
              </a:ext>
            </a:extLst>
          </p:cNvPr>
          <p:cNvSpPr txBox="1"/>
          <p:nvPr/>
        </p:nvSpPr>
        <p:spPr>
          <a:xfrm>
            <a:off x="23596600" y="129540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04F6E"/>
                </a:solidFill>
              </a:rPr>
              <a:t>16</a:t>
            </a:r>
            <a:endParaRPr lang="ko-KR" altLang="en-US" sz="2400" b="1" dirty="0">
              <a:solidFill>
                <a:srgbClr val="204F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731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4C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8CFDE5-E420-03A8-8A70-5415D3B9E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5BCF529-3F00-27DE-657F-96A03E938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7900"/>
            <a:ext cx="22796500" cy="117729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34DAAB-A241-E052-828C-BF97818F6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1"/>
          <a:stretch>
            <a:fillRect/>
          </a:stretch>
        </p:blipFill>
        <p:spPr>
          <a:xfrm>
            <a:off x="990600" y="2710087"/>
            <a:ext cx="7772400" cy="9417121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2419C3D9-9CFC-6762-B92F-F06310797B29}"/>
              </a:ext>
            </a:extLst>
          </p:cNvPr>
          <p:cNvSpPr txBox="1"/>
          <p:nvPr/>
        </p:nvSpPr>
        <p:spPr>
          <a:xfrm>
            <a:off x="15163800" y="1549400"/>
            <a:ext cx="8001000" cy="10668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br>
              <a:rPr lang="ko-KR" sz="5999" b="0" i="0" u="none" strike="noStrike" dirty="0">
                <a:solidFill>
                  <a:srgbClr val="204F6E"/>
                </a:solidFill>
                <a:ea typeface="Gong Gothic Medium"/>
              </a:rPr>
            </a:br>
            <a:endParaRPr lang="ko-KR" sz="5999" b="0" i="0" u="none" strike="noStrike" dirty="0">
              <a:solidFill>
                <a:srgbClr val="204F6E"/>
              </a:solidFill>
              <a:ea typeface="Gong Gothic Medium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232A8FA9-4E67-812A-5E76-F4C7B5F1F0B8}"/>
              </a:ext>
            </a:extLst>
          </p:cNvPr>
          <p:cNvSpPr txBox="1"/>
          <p:nvPr/>
        </p:nvSpPr>
        <p:spPr>
          <a:xfrm>
            <a:off x="-787400" y="12344400"/>
            <a:ext cx="7099300" cy="3556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대한상공회의소</a:t>
            </a:r>
            <a:r>
              <a:rPr lang="en-US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서울기술교육센터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44076-D010-881D-ADA7-13BE304A726F}"/>
              </a:ext>
            </a:extLst>
          </p:cNvPr>
          <p:cNvSpPr txBox="1"/>
          <p:nvPr/>
        </p:nvSpPr>
        <p:spPr>
          <a:xfrm>
            <a:off x="21945600" y="12331700"/>
            <a:ext cx="1536700" cy="3937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990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NutriVision</a:t>
            </a:r>
            <a:endParaRPr lang="ko-KR" sz="199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956F99BF-437A-18CE-D46A-AEA4BA7CD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1993900"/>
            <a:ext cx="1016000" cy="876300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D2843BE5-2208-35AB-3D23-E7F4F40E6673}"/>
              </a:ext>
            </a:extLst>
          </p:cNvPr>
          <p:cNvSpPr txBox="1"/>
          <p:nvPr/>
        </p:nvSpPr>
        <p:spPr>
          <a:xfrm>
            <a:off x="1968500" y="2260600"/>
            <a:ext cx="927100" cy="546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043" b="0" i="0" u="none" strike="noStrike">
                <a:solidFill>
                  <a:srgbClr val="204F6E"/>
                </a:solidFill>
                <a:latin typeface="Gong Gothic Medium"/>
              </a:rPr>
              <a:t>04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E73C74DF-0BEB-2FCE-24AE-3D8C529A8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00" y="2590799"/>
            <a:ext cx="16891000" cy="84773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F51F8045-AB17-4DAE-3276-C0B01A82E32F}"/>
              </a:ext>
            </a:extLst>
          </p:cNvPr>
          <p:cNvSpPr txBox="1"/>
          <p:nvPr/>
        </p:nvSpPr>
        <p:spPr>
          <a:xfrm>
            <a:off x="18973800" y="1600740"/>
            <a:ext cx="4191000" cy="10668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altLang="en-US" sz="5999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분석 결과</a:t>
            </a:r>
            <a:endParaRPr lang="ko-KR" sz="5999" b="0" i="0" u="none" strike="noStrike" dirty="0">
              <a:solidFill>
                <a:srgbClr val="204F6E"/>
              </a:solidFill>
              <a:ea typeface="Gong Gothic Medium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177E5D2-6FE3-8895-B436-026E63518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101" y="2710139"/>
            <a:ext cx="6842479" cy="9456461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B87A14D-5095-93A4-51CC-BFF90D53D6AA}"/>
              </a:ext>
            </a:extLst>
          </p:cNvPr>
          <p:cNvCxnSpPr>
            <a:cxnSpLocks/>
          </p:cNvCxnSpPr>
          <p:nvPr/>
        </p:nvCxnSpPr>
        <p:spPr>
          <a:xfrm flipV="1">
            <a:off x="6553200" y="3643067"/>
            <a:ext cx="2565400" cy="29863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F0FE2F5-D6F5-843E-723A-7B2479F47448}"/>
              </a:ext>
            </a:extLst>
          </p:cNvPr>
          <p:cNvSpPr txBox="1"/>
          <p:nvPr/>
        </p:nvSpPr>
        <p:spPr>
          <a:xfrm>
            <a:off x="16391103" y="5791200"/>
            <a:ext cx="7840497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6199"/>
              </a:lnSpc>
            </a:pPr>
            <a:r>
              <a:rPr lang="ko-KR" altLang="en-US" sz="40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１．섭취량 출력</a:t>
            </a:r>
            <a:endParaRPr lang="en-US" altLang="ko-KR" sz="4000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40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２．칼로리 </a:t>
            </a:r>
            <a:r>
              <a:rPr lang="en-US" altLang="ko-KR" sz="40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&amp; </a:t>
            </a:r>
            <a:r>
              <a:rPr lang="ko-KR" altLang="en-US" sz="40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영양성분</a:t>
            </a:r>
            <a:endParaRPr lang="en-US" altLang="ko-KR" sz="4000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40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３．출력추천 음식 </a:t>
            </a:r>
            <a:r>
              <a:rPr lang="en-US" altLang="ko-KR" sz="40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3</a:t>
            </a:r>
            <a:r>
              <a:rPr lang="ko-KR" altLang="en-US" sz="40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가지 출력</a:t>
            </a:r>
            <a:endParaRPr lang="en-US" altLang="ko-KR" sz="4000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  <a:p>
            <a:pPr lvl="0" algn="ctr">
              <a:lnSpc>
                <a:spcPct val="116199"/>
              </a:lnSpc>
            </a:pPr>
            <a:endParaRPr lang="en-US" altLang="ko-KR" sz="4000" dirty="0">
              <a:solidFill>
                <a:srgbClr val="204F6E"/>
              </a:solidFill>
              <a:ea typeface="Gong Gothic Medium"/>
            </a:endParaRPr>
          </a:p>
          <a:p>
            <a:pPr marL="742950" lvl="0" indent="-742950" algn="ctr">
              <a:lnSpc>
                <a:spcPct val="116199"/>
              </a:lnSpc>
              <a:buAutoNum type="arabicPeriod"/>
            </a:pPr>
            <a:endParaRPr lang="ko-KR" altLang="ko-KR" sz="4000" dirty="0">
              <a:solidFill>
                <a:srgbClr val="204F6E"/>
              </a:solidFill>
              <a:ea typeface="Gong Gothic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C9F8D6-AB1A-66A2-4491-4D571334F409}"/>
              </a:ext>
            </a:extLst>
          </p:cNvPr>
          <p:cNvSpPr txBox="1"/>
          <p:nvPr/>
        </p:nvSpPr>
        <p:spPr>
          <a:xfrm>
            <a:off x="23596600" y="129540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04F6E"/>
                </a:solidFill>
              </a:rPr>
              <a:t>17</a:t>
            </a:r>
            <a:endParaRPr lang="ko-KR" altLang="en-US" sz="2400" b="1" dirty="0">
              <a:solidFill>
                <a:srgbClr val="204F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67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7900"/>
            <a:ext cx="22796500" cy="11772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1993900"/>
            <a:ext cx="1016000" cy="876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0" y="2590799"/>
            <a:ext cx="16891000" cy="9204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968500" y="2260600"/>
            <a:ext cx="927100" cy="546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043" b="0" i="0" u="none" strike="noStrike" dirty="0">
                <a:solidFill>
                  <a:srgbClr val="204F6E"/>
                </a:solidFill>
                <a:latin typeface="Gong Gothic Medium"/>
              </a:rPr>
              <a:t>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6B266A-D764-00C9-0D75-BE2B9011D19F}"/>
              </a:ext>
            </a:extLst>
          </p:cNvPr>
          <p:cNvSpPr txBox="1"/>
          <p:nvPr/>
        </p:nvSpPr>
        <p:spPr>
          <a:xfrm>
            <a:off x="21945600" y="12331700"/>
            <a:ext cx="1536700" cy="3937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990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NutriVision</a:t>
            </a:r>
            <a:endParaRPr lang="ko-KR" sz="199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D8ADF4-9C0B-AB3E-2C0B-D125CC46A6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51" y="4480788"/>
            <a:ext cx="6106208" cy="46437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9756E8-9B7B-C20B-5F08-9607F6BF2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226" y="3962400"/>
            <a:ext cx="6106208" cy="56805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61BEAD-EF1E-C76F-646D-1F0CD19D16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801" y="4247787"/>
            <a:ext cx="7276799" cy="48768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AF97BB-B98A-6E6C-3768-BD70B1627F75}"/>
              </a:ext>
            </a:extLst>
          </p:cNvPr>
          <p:cNvSpPr/>
          <p:nvPr/>
        </p:nvSpPr>
        <p:spPr>
          <a:xfrm>
            <a:off x="3106114" y="9875239"/>
            <a:ext cx="1654720" cy="160512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6DB8CC-E6E6-25A9-1FF2-35F4C8367484}"/>
              </a:ext>
            </a:extLst>
          </p:cNvPr>
          <p:cNvSpPr txBox="1"/>
          <p:nvPr/>
        </p:nvSpPr>
        <p:spPr>
          <a:xfrm>
            <a:off x="4799353" y="10178720"/>
            <a:ext cx="3494804" cy="998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6199"/>
              </a:lnSpc>
            </a:pPr>
            <a:r>
              <a:rPr lang="en-US" altLang="ko-KR" sz="5400" dirty="0">
                <a:solidFill>
                  <a:srgbClr val="204F6E"/>
                </a:solidFill>
                <a:ea typeface="Gong Gothic Medium"/>
              </a:rPr>
              <a:t>&gt; 500kcal</a:t>
            </a:r>
            <a:endParaRPr lang="ko-KR" altLang="ko-KR" sz="5400" dirty="0">
              <a:solidFill>
                <a:srgbClr val="204F6E"/>
              </a:solidFill>
              <a:ea typeface="Gong Gothic Medium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93EA70-5E39-8265-840F-1D1B4DAA443B}"/>
              </a:ext>
            </a:extLst>
          </p:cNvPr>
          <p:cNvSpPr/>
          <p:nvPr/>
        </p:nvSpPr>
        <p:spPr>
          <a:xfrm>
            <a:off x="9775281" y="9875239"/>
            <a:ext cx="1654719" cy="160512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D76EA1-A795-A7F4-BF1B-30D1F9E4DDC6}"/>
              </a:ext>
            </a:extLst>
          </p:cNvPr>
          <p:cNvSpPr/>
          <p:nvPr/>
        </p:nvSpPr>
        <p:spPr>
          <a:xfrm>
            <a:off x="16687800" y="9875239"/>
            <a:ext cx="1654720" cy="160512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696376-6937-F442-1037-86172CC617A2}"/>
              </a:ext>
            </a:extLst>
          </p:cNvPr>
          <p:cNvSpPr txBox="1"/>
          <p:nvPr/>
        </p:nvSpPr>
        <p:spPr>
          <a:xfrm>
            <a:off x="11545936" y="10178720"/>
            <a:ext cx="3140043" cy="998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6199"/>
              </a:lnSpc>
            </a:pPr>
            <a:r>
              <a:rPr lang="en-US" altLang="ko-KR" sz="5400" dirty="0">
                <a:solidFill>
                  <a:srgbClr val="204F6E"/>
                </a:solidFill>
                <a:ea typeface="Gong Gothic Medium"/>
              </a:rPr>
              <a:t>&gt; 200kcal</a:t>
            </a:r>
            <a:endParaRPr lang="ko-KR" altLang="ko-KR" sz="5400" dirty="0">
              <a:solidFill>
                <a:srgbClr val="204F6E"/>
              </a:solidFill>
              <a:ea typeface="Gong Gothic Medium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CB3E08-5590-748E-4212-87F3C6999998}"/>
              </a:ext>
            </a:extLst>
          </p:cNvPr>
          <p:cNvSpPr txBox="1"/>
          <p:nvPr/>
        </p:nvSpPr>
        <p:spPr>
          <a:xfrm>
            <a:off x="18562965" y="10178720"/>
            <a:ext cx="3125842" cy="998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6199"/>
              </a:lnSpc>
            </a:pPr>
            <a:r>
              <a:rPr lang="en-US" altLang="ko-KR" sz="5400" dirty="0">
                <a:solidFill>
                  <a:srgbClr val="204F6E"/>
                </a:solidFill>
                <a:ea typeface="Gong Gothic Medium"/>
              </a:rPr>
              <a:t>&lt; 200kcal</a:t>
            </a:r>
            <a:endParaRPr lang="ko-KR" altLang="ko-KR" sz="5400" dirty="0">
              <a:solidFill>
                <a:srgbClr val="204F6E"/>
              </a:solidFill>
              <a:ea typeface="Gong Gothic Medium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09180C5E-EF94-48B2-AD9C-09069ABF8579}"/>
              </a:ext>
            </a:extLst>
          </p:cNvPr>
          <p:cNvSpPr txBox="1"/>
          <p:nvPr/>
        </p:nvSpPr>
        <p:spPr>
          <a:xfrm>
            <a:off x="15392400" y="1600740"/>
            <a:ext cx="7772400" cy="10668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altLang="en-US" sz="5999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분석 결과 </a:t>
            </a:r>
            <a:endParaRPr lang="en-US" altLang="ko-KR" sz="5999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  <a:p>
            <a:pPr lvl="0" algn="r">
              <a:lnSpc>
                <a:spcPct val="116199"/>
              </a:lnSpc>
            </a:pPr>
            <a:r>
              <a:rPr lang="en-US" altLang="ko-KR" sz="5999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- </a:t>
            </a:r>
            <a:r>
              <a:rPr lang="ko-KR" altLang="en-US" sz="5999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바운딩</a:t>
            </a:r>
            <a:r>
              <a:rPr lang="ko-KR" altLang="en-US" sz="5999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박스 색상</a:t>
            </a:r>
            <a:endParaRPr lang="ko-KR" sz="5999" b="0" i="0" u="none" strike="noStrike" dirty="0">
              <a:solidFill>
                <a:srgbClr val="204F6E"/>
              </a:solidFill>
              <a:ea typeface="Gong Gothic Medium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948FDA21-899D-DAC1-7B53-4ADF5D586B65}"/>
              </a:ext>
            </a:extLst>
          </p:cNvPr>
          <p:cNvSpPr txBox="1"/>
          <p:nvPr/>
        </p:nvSpPr>
        <p:spPr>
          <a:xfrm>
            <a:off x="-787400" y="12344400"/>
            <a:ext cx="7099300" cy="3556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대한상공회의소</a:t>
            </a:r>
            <a:r>
              <a:rPr lang="en-US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서울기술교육센터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F5D05-1FF4-AD6E-C9D7-54A63C044698}"/>
              </a:ext>
            </a:extLst>
          </p:cNvPr>
          <p:cNvSpPr txBox="1"/>
          <p:nvPr/>
        </p:nvSpPr>
        <p:spPr>
          <a:xfrm>
            <a:off x="23596600" y="129540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04F6E"/>
                </a:solidFill>
              </a:rPr>
              <a:t>18</a:t>
            </a:r>
            <a:endParaRPr lang="ko-KR" altLang="en-US" sz="2400" b="1" dirty="0">
              <a:solidFill>
                <a:srgbClr val="204F6E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7900"/>
            <a:ext cx="22796500" cy="1177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3848100"/>
            <a:ext cx="20510500" cy="134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5410200"/>
            <a:ext cx="20510500" cy="134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6985000"/>
            <a:ext cx="20510500" cy="134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8559800"/>
            <a:ext cx="20510500" cy="134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400" y="10134600"/>
            <a:ext cx="20510500" cy="1346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604500" y="1892300"/>
            <a:ext cx="11836400" cy="13716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7733" b="0" i="0" u="none" strike="noStrike">
                <a:solidFill>
                  <a:srgbClr val="204F6E"/>
                </a:solidFill>
                <a:latin typeface="Gong Gothic Medium"/>
              </a:rPr>
              <a:t>CONTENTS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086100" y="4495800"/>
            <a:ext cx="660400" cy="5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797300" y="4191000"/>
            <a:ext cx="8242300" cy="7112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20350"/>
              </a:lnSpc>
            </a:pPr>
            <a:r>
              <a:rPr lang="en" sz="3999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33600" y="4165600"/>
            <a:ext cx="1143000" cy="71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0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01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0400" y="1993900"/>
            <a:ext cx="1016000" cy="876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000" y="2527300"/>
            <a:ext cx="13474700" cy="50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968500" y="2260600"/>
            <a:ext cx="927100" cy="546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043" b="0" i="0" u="none" strike="noStrike">
                <a:solidFill>
                  <a:srgbClr val="204F6E"/>
                </a:solidFill>
                <a:latin typeface="Gong Gothic Medium"/>
              </a:rPr>
              <a:t>00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02500" y="4165600"/>
            <a:ext cx="279400" cy="7112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20350"/>
              </a:lnSpc>
            </a:pPr>
            <a:r>
              <a:rPr lang="en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28200" y="4178300"/>
            <a:ext cx="2298700" cy="7112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20350"/>
              </a:lnSpc>
            </a:pPr>
            <a:r>
              <a:rPr lang="ko-KR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시작</a:t>
            </a:r>
            <a:r>
              <a:rPr lang="en-US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배경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086100" y="6096000"/>
            <a:ext cx="660400" cy="50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797300" y="5791200"/>
            <a:ext cx="8242300" cy="7112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20350"/>
              </a:lnSpc>
            </a:pPr>
            <a:r>
              <a:rPr lang="en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특징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33600" y="5765800"/>
            <a:ext cx="1143000" cy="71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0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02500" y="5765800"/>
            <a:ext cx="279400" cy="7112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20350"/>
              </a:lnSpc>
            </a:pPr>
            <a:r>
              <a:rPr lang="en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28200" y="5765800"/>
            <a:ext cx="6096000" cy="7112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20350"/>
              </a:lnSpc>
            </a:pPr>
            <a:r>
              <a:rPr lang="ko-KR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다른</a:t>
            </a:r>
            <a:r>
              <a:rPr lang="en-US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사업</a:t>
            </a:r>
            <a:r>
              <a:rPr lang="en-US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모델과</a:t>
            </a:r>
            <a:r>
              <a:rPr lang="en-US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차별점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086100" y="7632700"/>
            <a:ext cx="660400" cy="508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3797300" y="7327900"/>
            <a:ext cx="8242300" cy="7112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20350"/>
              </a:lnSpc>
            </a:pPr>
            <a:r>
              <a:rPr lang="en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기대효과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33600" y="7302500"/>
            <a:ext cx="1143000" cy="71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0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302500" y="7302500"/>
            <a:ext cx="279400" cy="7112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20350"/>
              </a:lnSpc>
            </a:pPr>
            <a:r>
              <a:rPr lang="en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28200" y="7315200"/>
            <a:ext cx="5067300" cy="7112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20350"/>
              </a:lnSpc>
            </a:pPr>
            <a:r>
              <a:rPr lang="ko-KR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현재와</a:t>
            </a:r>
            <a:r>
              <a:rPr lang="en-US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미래</a:t>
            </a:r>
            <a:r>
              <a:rPr lang="en-US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활용성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086100" y="9194800"/>
            <a:ext cx="660400" cy="508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3797300" y="8890000"/>
            <a:ext cx="8242300" cy="7112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20350"/>
              </a:lnSpc>
            </a:pPr>
            <a:r>
              <a:rPr lang="ko-KR" sz="3999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기능</a:t>
            </a:r>
            <a:r>
              <a:rPr lang="en-US" sz="3999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999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설명</a:t>
            </a:r>
            <a:r>
              <a:rPr lang="en-US" sz="3999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999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및</a:t>
            </a:r>
            <a:r>
              <a:rPr lang="en-US" sz="3999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999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시연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33600" y="8864600"/>
            <a:ext cx="1143000" cy="71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0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04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302500" y="8839200"/>
            <a:ext cx="279400" cy="7112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20350"/>
              </a:lnSpc>
            </a:pPr>
            <a:r>
              <a:rPr lang="en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728200" y="8877300"/>
            <a:ext cx="7073902" cy="7112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20350"/>
              </a:lnSpc>
            </a:pPr>
            <a:r>
              <a:rPr lang="ko-KR" sz="3999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기능</a:t>
            </a:r>
            <a:r>
              <a:rPr lang="en-US" sz="3999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999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작동</a:t>
            </a:r>
            <a:r>
              <a:rPr lang="en-US" sz="3999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999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방식</a:t>
            </a:r>
            <a:r>
              <a:rPr lang="en-US" sz="3999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999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및</a:t>
            </a:r>
            <a:r>
              <a:rPr lang="en-US" sz="3999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999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사용한</a:t>
            </a:r>
            <a:r>
              <a:rPr lang="en-US" sz="3999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999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모델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086100" y="10782300"/>
            <a:ext cx="660400" cy="508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3797300" y="10477500"/>
            <a:ext cx="8242300" cy="7112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20350"/>
              </a:lnSpc>
            </a:pPr>
            <a:r>
              <a:rPr lang="ko-KR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문제</a:t>
            </a:r>
            <a:r>
              <a:rPr lang="en-US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해결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133600" y="10452100"/>
            <a:ext cx="1143000" cy="71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0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05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302500" y="10426700"/>
            <a:ext cx="279400" cy="7112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20350"/>
              </a:lnSpc>
            </a:pPr>
            <a:r>
              <a:rPr lang="en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28200" y="10464800"/>
            <a:ext cx="4432300" cy="7112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20350"/>
              </a:lnSpc>
            </a:pPr>
            <a:r>
              <a:rPr lang="ko-KR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문제점</a:t>
            </a:r>
            <a:r>
              <a:rPr lang="en-US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및</a:t>
            </a:r>
            <a:r>
              <a:rPr lang="en-US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해결</a:t>
            </a:r>
            <a:r>
              <a:rPr lang="en-US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999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방안</a:t>
            </a:r>
          </a:p>
        </p:txBody>
      </p:sp>
      <p:sp>
        <p:nvSpPr>
          <p:cNvPr id="41" name="TextBox 7">
            <a:extLst>
              <a:ext uri="{FF2B5EF4-FFF2-40B4-BE49-F238E27FC236}">
                <a16:creationId xmlns:a16="http://schemas.microsoft.com/office/drawing/2014/main" id="{C21D753E-E157-7556-C6C5-E25A9C44C28A}"/>
              </a:ext>
            </a:extLst>
          </p:cNvPr>
          <p:cNvSpPr txBox="1"/>
          <p:nvPr/>
        </p:nvSpPr>
        <p:spPr>
          <a:xfrm>
            <a:off x="-787400" y="12344400"/>
            <a:ext cx="7099300" cy="3556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대한상공회의소</a:t>
            </a:r>
            <a:r>
              <a:rPr lang="en-US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서울기술교육센터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5CC33D-142B-8049-9A3E-E91870B1F6F5}"/>
              </a:ext>
            </a:extLst>
          </p:cNvPr>
          <p:cNvSpPr txBox="1"/>
          <p:nvPr/>
        </p:nvSpPr>
        <p:spPr>
          <a:xfrm>
            <a:off x="21945600" y="12331700"/>
            <a:ext cx="1536700" cy="3937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990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NutriVision</a:t>
            </a:r>
            <a:endParaRPr lang="ko-KR" sz="199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5E223-0ED8-1210-C9C6-FEF741A35E54}"/>
              </a:ext>
            </a:extLst>
          </p:cNvPr>
          <p:cNvSpPr txBox="1"/>
          <p:nvPr/>
        </p:nvSpPr>
        <p:spPr>
          <a:xfrm>
            <a:off x="23596600" y="129540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04F6E"/>
                </a:solidFill>
              </a:rPr>
              <a:t>1</a:t>
            </a:r>
            <a:endParaRPr lang="ko-KR" altLang="en-US" sz="2400" b="1" dirty="0">
              <a:solidFill>
                <a:srgbClr val="204F6E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971550"/>
            <a:ext cx="22796500" cy="11772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1993900"/>
            <a:ext cx="1016000" cy="876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968500" y="2260600"/>
            <a:ext cx="927100" cy="546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043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0</a:t>
            </a:r>
            <a:r>
              <a:rPr lang="ko-KR" altLang="en-US" sz="3043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５</a:t>
            </a:r>
            <a:endParaRPr lang="en" sz="3043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95E8A68F-4896-FF43-2F55-324EDD232BA6}"/>
              </a:ext>
            </a:extLst>
          </p:cNvPr>
          <p:cNvSpPr txBox="1"/>
          <p:nvPr/>
        </p:nvSpPr>
        <p:spPr>
          <a:xfrm>
            <a:off x="14935200" y="1586208"/>
            <a:ext cx="8153400" cy="10668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altLang="en-US" sz="5999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문제점 및 해결 방안</a:t>
            </a:r>
            <a:endParaRPr lang="en-US" altLang="ko-KR" sz="5999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pic>
        <p:nvPicPr>
          <p:cNvPr id="22" name="Picture 5">
            <a:extLst>
              <a:ext uri="{FF2B5EF4-FFF2-40B4-BE49-F238E27FC236}">
                <a16:creationId xmlns:a16="http://schemas.microsoft.com/office/drawing/2014/main" id="{01A6843D-277D-C6A5-5DC0-0CAD91F17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3888766"/>
            <a:ext cx="7099300" cy="7465034"/>
          </a:xfrm>
          <a:prstGeom prst="rect">
            <a:avLst/>
          </a:prstGeom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75331E93-D5E4-50AD-4DDC-023CAC4D1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6162" y="3888766"/>
            <a:ext cx="7099300" cy="7465033"/>
          </a:xfrm>
          <a:prstGeom prst="rect">
            <a:avLst/>
          </a:prstGeom>
        </p:spPr>
      </p:pic>
      <p:sp>
        <p:nvSpPr>
          <p:cNvPr id="30" name="TextBox 7">
            <a:extLst>
              <a:ext uri="{FF2B5EF4-FFF2-40B4-BE49-F238E27FC236}">
                <a16:creationId xmlns:a16="http://schemas.microsoft.com/office/drawing/2014/main" id="{6CE01D12-8973-1814-CC94-42DB80D9A527}"/>
              </a:ext>
            </a:extLst>
          </p:cNvPr>
          <p:cNvSpPr txBox="1"/>
          <p:nvPr/>
        </p:nvSpPr>
        <p:spPr>
          <a:xfrm>
            <a:off x="-787400" y="12344400"/>
            <a:ext cx="7099300" cy="3556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대한상공회의소</a:t>
            </a:r>
            <a:r>
              <a:rPr lang="en-US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서울기술교육센터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F12B23-DA58-80F7-9BA1-75708F9B6F9C}"/>
              </a:ext>
            </a:extLst>
          </p:cNvPr>
          <p:cNvSpPr txBox="1"/>
          <p:nvPr/>
        </p:nvSpPr>
        <p:spPr>
          <a:xfrm>
            <a:off x="21945600" y="12331700"/>
            <a:ext cx="1536700" cy="3937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990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NutriVision</a:t>
            </a:r>
            <a:endParaRPr lang="ko-KR" sz="199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27FD028-BD9C-1D17-9AB7-25572EDCD6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0" y="2590799"/>
            <a:ext cx="13766800" cy="69093"/>
          </a:xfrm>
          <a:prstGeom prst="rect">
            <a:avLst/>
          </a:prstGeom>
        </p:spPr>
      </p:pic>
      <p:sp>
        <p:nvSpPr>
          <p:cNvPr id="5" name="TextBox 13">
            <a:extLst>
              <a:ext uri="{FF2B5EF4-FFF2-40B4-BE49-F238E27FC236}">
                <a16:creationId xmlns:a16="http://schemas.microsoft.com/office/drawing/2014/main" id="{5A167B08-3E30-75A9-3506-C1003E75EDCE}"/>
              </a:ext>
            </a:extLst>
          </p:cNvPr>
          <p:cNvSpPr txBox="1"/>
          <p:nvPr/>
        </p:nvSpPr>
        <p:spPr>
          <a:xfrm>
            <a:off x="1603525" y="3962400"/>
            <a:ext cx="4181375" cy="6641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altLang="en-US" sz="40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데이터 셋 압축 문제</a:t>
            </a:r>
            <a:endParaRPr lang="ko-KR" sz="400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73E0060C-A896-ECF7-2AE1-15A62EBBAC85}"/>
              </a:ext>
            </a:extLst>
          </p:cNvPr>
          <p:cNvSpPr txBox="1"/>
          <p:nvPr/>
        </p:nvSpPr>
        <p:spPr>
          <a:xfrm>
            <a:off x="8834400" y="3962400"/>
            <a:ext cx="6880073" cy="6641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미등록 음식을 등록 </a:t>
            </a:r>
            <a:r>
              <a:rPr lang="ko-KR" altLang="en-US" sz="36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클</a:t>
            </a:r>
            <a:r>
              <a:rPr lang="ko-KR" altLang="en-US" sz="36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래스로 </a:t>
            </a:r>
            <a:r>
              <a:rPr lang="ko-KR" altLang="en-US" sz="3600" b="0" i="0" u="none" strike="noStrike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오분류</a:t>
            </a:r>
            <a:endParaRPr lang="ko-KR" sz="360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F0B67942-92B9-AA12-9284-35B923588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36924" y="3850666"/>
            <a:ext cx="7099300" cy="7465034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99F62089-33DC-8E20-536E-37B111CCB40A}"/>
              </a:ext>
            </a:extLst>
          </p:cNvPr>
          <p:cNvSpPr txBox="1"/>
          <p:nvPr/>
        </p:nvSpPr>
        <p:spPr>
          <a:xfrm>
            <a:off x="16306800" y="3962401"/>
            <a:ext cx="4181375" cy="6641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en-US" sz="40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 </a:t>
            </a:r>
            <a:r>
              <a:rPr lang="ko-KR" altLang="en-US" sz="4000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실중량</a:t>
            </a:r>
            <a:r>
              <a:rPr lang="ko-KR" altLang="en-US" sz="40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측정 불가능</a:t>
            </a:r>
            <a:endParaRPr lang="ko-KR" sz="400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D408D33-AED9-DE26-EF2D-ACBADFF8E2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91" y="5410200"/>
            <a:ext cx="6966419" cy="12893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85B800-8FDB-A235-88FF-654FDCBD89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031" y="6447107"/>
            <a:ext cx="2586105" cy="504842"/>
          </a:xfrm>
          <a:prstGeom prst="rect">
            <a:avLst/>
          </a:prstGeom>
        </p:spPr>
      </p:pic>
      <p:sp>
        <p:nvSpPr>
          <p:cNvPr id="32" name="TextBox 16">
            <a:extLst>
              <a:ext uri="{FF2B5EF4-FFF2-40B4-BE49-F238E27FC236}">
                <a16:creationId xmlns:a16="http://schemas.microsoft.com/office/drawing/2014/main" id="{3702BA27-8A7B-DB94-D270-5705ABB3D98C}"/>
              </a:ext>
            </a:extLst>
          </p:cNvPr>
          <p:cNvSpPr txBox="1"/>
          <p:nvPr/>
        </p:nvSpPr>
        <p:spPr>
          <a:xfrm>
            <a:off x="1838325" y="7730748"/>
            <a:ext cx="6013450" cy="320952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1970"/>
              </a:lnSpc>
            </a:pPr>
            <a:endParaRPr lang="en-US" altLang="ko-KR" sz="2800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  <a:p>
            <a:pPr lvl="0" algn="just">
              <a:lnSpc>
                <a:spcPct val="131970"/>
              </a:lnSpc>
            </a:pPr>
            <a:r>
              <a:rPr lang="ko-KR" altLang="en-US" sz="28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문제점 </a:t>
            </a:r>
            <a:r>
              <a:rPr lang="en-US" altLang="ko-KR" sz="28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:</a:t>
            </a:r>
          </a:p>
          <a:p>
            <a:pPr lvl="0" algn="just">
              <a:lnSpc>
                <a:spcPct val="131970"/>
              </a:lnSpc>
            </a:pPr>
            <a:r>
              <a:rPr lang="en-US" altLang="ko-KR" sz="28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AI</a:t>
            </a:r>
            <a:r>
              <a:rPr lang="ko-KR" altLang="en-US" sz="28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8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Hub</a:t>
            </a:r>
            <a:r>
              <a:rPr lang="ko-KR" altLang="en-US" sz="28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대용량 파일 압축 문제</a:t>
            </a:r>
            <a:endParaRPr lang="en-US" altLang="ko-KR" sz="2800" dirty="0">
              <a:solidFill>
                <a:srgbClr val="204F6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just">
              <a:lnSpc>
                <a:spcPct val="131970"/>
              </a:lnSpc>
            </a:pPr>
            <a:endParaRPr lang="en-US" altLang="ko-KR" sz="1200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  <a:p>
            <a:pPr lvl="0" algn="just">
              <a:lnSpc>
                <a:spcPct val="131970"/>
              </a:lnSpc>
            </a:pPr>
            <a:r>
              <a:rPr lang="ko-KR" altLang="en-US" sz="28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해결 방안 </a:t>
            </a:r>
            <a:r>
              <a:rPr lang="en-US" altLang="ko-KR" sz="28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:</a:t>
            </a:r>
          </a:p>
          <a:p>
            <a:pPr lvl="0" algn="just">
              <a:lnSpc>
                <a:spcPct val="131970"/>
              </a:lnSpc>
            </a:pPr>
            <a:r>
              <a:rPr lang="ko-KR" altLang="en-US" sz="28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직접 이미지 </a:t>
            </a:r>
            <a:r>
              <a:rPr lang="ko-KR" altLang="en-US" sz="2800" dirty="0" err="1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크롤링</a:t>
            </a:r>
            <a:r>
              <a:rPr lang="en-US" altLang="ko-KR" sz="28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2800" dirty="0" err="1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라벨링</a:t>
            </a:r>
            <a:r>
              <a:rPr lang="ko-KR" altLang="en-US" sz="28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과정을  통해 데이터 셋 생성</a:t>
            </a:r>
            <a:endParaRPr lang="en-US" altLang="ko-KR" sz="2800" dirty="0">
              <a:solidFill>
                <a:srgbClr val="204F6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just">
              <a:lnSpc>
                <a:spcPct val="131970"/>
              </a:lnSpc>
            </a:pPr>
            <a:endParaRPr lang="ko-KR" sz="280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33" name="TextBox 16">
            <a:extLst>
              <a:ext uri="{FF2B5EF4-FFF2-40B4-BE49-F238E27FC236}">
                <a16:creationId xmlns:a16="http://schemas.microsoft.com/office/drawing/2014/main" id="{9F3FFF08-FF8A-BCB4-D40F-9186B376EC53}"/>
              </a:ext>
            </a:extLst>
          </p:cNvPr>
          <p:cNvSpPr txBox="1"/>
          <p:nvPr/>
        </p:nvSpPr>
        <p:spPr>
          <a:xfrm>
            <a:off x="9067800" y="7513201"/>
            <a:ext cx="6013450" cy="36446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1970"/>
              </a:lnSpc>
            </a:pPr>
            <a:endParaRPr lang="en-US" altLang="ko-KR" sz="2800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  <a:p>
            <a:pPr lvl="0" algn="just">
              <a:lnSpc>
                <a:spcPct val="131970"/>
              </a:lnSpc>
            </a:pPr>
            <a:r>
              <a:rPr lang="ko-KR" altLang="en-US" sz="28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문제점 </a:t>
            </a:r>
            <a:r>
              <a:rPr lang="en-US" altLang="ko-KR" sz="28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:</a:t>
            </a:r>
          </a:p>
          <a:p>
            <a:pPr lvl="0" algn="just">
              <a:lnSpc>
                <a:spcPct val="131970"/>
              </a:lnSpc>
            </a:pPr>
            <a:r>
              <a:rPr lang="ko-KR" altLang="en-US" sz="2800" dirty="0">
                <a:solidFill>
                  <a:srgbClr val="204F6E"/>
                </a:solidFill>
                <a:ea typeface="Pretendard Regular"/>
              </a:rPr>
              <a:t>색</a:t>
            </a:r>
            <a:r>
              <a:rPr lang="en-US" altLang="ko-KR" sz="2800" dirty="0">
                <a:solidFill>
                  <a:srgbClr val="204F6E"/>
                </a:solidFill>
                <a:ea typeface="Pretendard Regular"/>
              </a:rPr>
              <a:t>/</a:t>
            </a:r>
            <a:r>
              <a:rPr lang="ko-KR" altLang="en-US" sz="2800" dirty="0">
                <a:solidFill>
                  <a:srgbClr val="204F6E"/>
                </a:solidFill>
                <a:ea typeface="Pretendard Regular"/>
              </a:rPr>
              <a:t>형태 유사</a:t>
            </a:r>
            <a:r>
              <a:rPr lang="en-US" altLang="ko-KR" sz="2800" dirty="0">
                <a:solidFill>
                  <a:srgbClr val="204F6E"/>
                </a:solidFill>
                <a:ea typeface="Pretendard Regular"/>
              </a:rPr>
              <a:t>, </a:t>
            </a:r>
            <a:r>
              <a:rPr lang="ko-KR" altLang="en-US" sz="2800" dirty="0">
                <a:solidFill>
                  <a:srgbClr val="204F6E"/>
                </a:solidFill>
                <a:ea typeface="Pretendard Regular"/>
              </a:rPr>
              <a:t>미등록 음식도 등록 클래스로 분류</a:t>
            </a:r>
            <a:endParaRPr lang="ko-KR" altLang="ko-KR" sz="2800" dirty="0">
              <a:solidFill>
                <a:srgbClr val="204F6E"/>
              </a:solidFill>
              <a:ea typeface="Pretendard Regular"/>
            </a:endParaRPr>
          </a:p>
          <a:p>
            <a:pPr lvl="0" algn="just">
              <a:lnSpc>
                <a:spcPct val="131970"/>
              </a:lnSpc>
            </a:pPr>
            <a:endParaRPr lang="en-US" altLang="ko-KR" sz="1200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  <a:p>
            <a:pPr lvl="0" algn="just">
              <a:lnSpc>
                <a:spcPct val="131970"/>
              </a:lnSpc>
            </a:pPr>
            <a:r>
              <a:rPr lang="ko-KR" altLang="en-US" sz="28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해결 방안 </a:t>
            </a:r>
            <a:r>
              <a:rPr lang="en-US" altLang="ko-KR" sz="28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:</a:t>
            </a:r>
          </a:p>
          <a:p>
            <a:pPr lvl="0" algn="just">
              <a:lnSpc>
                <a:spcPct val="131970"/>
              </a:lnSpc>
            </a:pPr>
            <a:r>
              <a:rPr lang="ko-KR" altLang="en-US" sz="2800" dirty="0">
                <a:solidFill>
                  <a:srgbClr val="204F6E"/>
                </a:solidFill>
                <a:ea typeface="Pretendard Regular"/>
              </a:rPr>
              <a:t>신뢰도 </a:t>
            </a:r>
            <a:r>
              <a:rPr lang="en-US" altLang="ko-KR" sz="2800" dirty="0">
                <a:solidFill>
                  <a:srgbClr val="204F6E"/>
                </a:solidFill>
                <a:ea typeface="Pretendard Regular"/>
              </a:rPr>
              <a:t>0.3 </a:t>
            </a:r>
            <a:r>
              <a:rPr lang="ko-KR" altLang="en-US" sz="2800" dirty="0">
                <a:solidFill>
                  <a:srgbClr val="204F6E"/>
                </a:solidFill>
                <a:ea typeface="Pretendard Regular"/>
              </a:rPr>
              <a:t>미만일 경우 분석 제외</a:t>
            </a:r>
            <a:endParaRPr lang="ko-KR" altLang="ko-KR" sz="2800" dirty="0">
              <a:solidFill>
                <a:srgbClr val="204F6E"/>
              </a:solidFill>
              <a:ea typeface="Pretendard Regular"/>
            </a:endParaRPr>
          </a:p>
          <a:p>
            <a:pPr lvl="0" algn="just">
              <a:lnSpc>
                <a:spcPct val="131970"/>
              </a:lnSpc>
            </a:pPr>
            <a:endParaRPr lang="ko-KR" sz="280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35" name="TextBox 16">
            <a:extLst>
              <a:ext uri="{FF2B5EF4-FFF2-40B4-BE49-F238E27FC236}">
                <a16:creationId xmlns:a16="http://schemas.microsoft.com/office/drawing/2014/main" id="{CC3124B5-F2F5-4734-CF62-429F89128F76}"/>
              </a:ext>
            </a:extLst>
          </p:cNvPr>
          <p:cNvSpPr txBox="1"/>
          <p:nvPr/>
        </p:nvSpPr>
        <p:spPr>
          <a:xfrm>
            <a:off x="16541750" y="7556778"/>
            <a:ext cx="6013450" cy="36446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1970"/>
              </a:lnSpc>
            </a:pPr>
            <a:endParaRPr lang="en-US" altLang="ko-KR" sz="2800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  <a:p>
            <a:pPr lvl="0" algn="just">
              <a:lnSpc>
                <a:spcPct val="131970"/>
              </a:lnSpc>
            </a:pPr>
            <a:r>
              <a:rPr lang="ko-KR" altLang="en-US" sz="28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문제점 </a:t>
            </a:r>
            <a:r>
              <a:rPr lang="en-US" altLang="ko-KR" sz="28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:</a:t>
            </a:r>
          </a:p>
          <a:p>
            <a:pPr lvl="0" algn="just">
              <a:lnSpc>
                <a:spcPct val="131970"/>
              </a:lnSpc>
            </a:pPr>
            <a:r>
              <a:rPr lang="ko-KR" altLang="en-US" sz="28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실제 </a:t>
            </a:r>
            <a:r>
              <a:rPr lang="en-US" altLang="ko-KR" sz="28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g </a:t>
            </a:r>
            <a:r>
              <a:rPr lang="ko-KR" altLang="en-US" sz="28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단위 부재 </a:t>
            </a:r>
            <a:r>
              <a:rPr lang="en-US" altLang="ko-KR" sz="28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-&gt;</a:t>
            </a:r>
            <a:r>
              <a:rPr lang="ko-KR" altLang="en-US" sz="28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영양</a:t>
            </a:r>
            <a:r>
              <a:rPr lang="en-US" altLang="ko-KR" sz="28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/kcal </a:t>
            </a:r>
            <a:r>
              <a:rPr lang="ko-KR" altLang="en-US" sz="2800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오차 발생</a:t>
            </a:r>
            <a:endParaRPr lang="ko-KR" altLang="ko-KR" sz="2800" dirty="0">
              <a:solidFill>
                <a:srgbClr val="204F6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just">
              <a:lnSpc>
                <a:spcPct val="131970"/>
              </a:lnSpc>
            </a:pPr>
            <a:endParaRPr lang="en-US" altLang="ko-KR" sz="1200" dirty="0">
              <a:solidFill>
                <a:srgbClr val="204F6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just">
              <a:lnSpc>
                <a:spcPct val="131970"/>
              </a:lnSpc>
            </a:pPr>
            <a:r>
              <a:rPr lang="ko-KR" altLang="en-US" sz="28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해결 방안 </a:t>
            </a:r>
            <a:r>
              <a:rPr lang="en-US" altLang="ko-KR" sz="28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:</a:t>
            </a:r>
          </a:p>
          <a:p>
            <a:pPr lvl="0" algn="just">
              <a:lnSpc>
                <a:spcPct val="131970"/>
              </a:lnSpc>
            </a:pPr>
            <a:r>
              <a:rPr lang="ko-KR" altLang="en-US" sz="2800" dirty="0" err="1">
                <a:solidFill>
                  <a:srgbClr val="204F6E"/>
                </a:solidFill>
                <a:ea typeface="Pretendard Regular"/>
              </a:rPr>
              <a:t>기준값을</a:t>
            </a:r>
            <a:r>
              <a:rPr lang="ko-KR" altLang="en-US" sz="2800" dirty="0">
                <a:solidFill>
                  <a:srgbClr val="204F6E"/>
                </a:solidFill>
                <a:ea typeface="Pretendard Regular"/>
              </a:rPr>
              <a:t> 제공하고 사용자에게 섭취량을 입력 받음</a:t>
            </a:r>
            <a:endParaRPr lang="ko-KR" altLang="ko-KR" sz="2800" dirty="0">
              <a:solidFill>
                <a:srgbClr val="204F6E"/>
              </a:solidFill>
              <a:ea typeface="Pretendard Regular"/>
            </a:endParaRPr>
          </a:p>
          <a:p>
            <a:pPr lvl="0" algn="just">
              <a:lnSpc>
                <a:spcPct val="131970"/>
              </a:lnSpc>
            </a:pPr>
            <a:endParaRPr lang="ko-KR" sz="280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54BBD49-7A65-6041-AAD9-D130883876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5583278"/>
            <a:ext cx="6406916" cy="128646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D6542D0-F8B4-6727-62D0-A7951D52EF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466" y="4692904"/>
            <a:ext cx="3631068" cy="308445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C733BD0-C7B8-D6DA-F5BF-BBF60020ABFE}"/>
              </a:ext>
            </a:extLst>
          </p:cNvPr>
          <p:cNvSpPr txBox="1"/>
          <p:nvPr/>
        </p:nvSpPr>
        <p:spPr>
          <a:xfrm>
            <a:off x="23596600" y="129540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04F6E"/>
                </a:solidFill>
              </a:rPr>
              <a:t>21</a:t>
            </a:r>
            <a:endParaRPr lang="ko-KR" altLang="en-US" sz="2400" b="1" dirty="0">
              <a:solidFill>
                <a:srgbClr val="204F6E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2BCB902E-6445-FA1E-6323-93E783836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7900"/>
            <a:ext cx="22796500" cy="11772900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9A8F388E-DCBB-A028-E1EF-CF980F234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453863"/>
            <a:ext cx="7099300" cy="5985536"/>
          </a:xfrm>
          <a:prstGeom prst="rect">
            <a:avLst/>
          </a:prstGeom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951F36B0-6E93-F9E6-CEDF-984D9FB6D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162" y="4453864"/>
            <a:ext cx="7099300" cy="598553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CCAD7B5-164A-7930-3198-8A97B8870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6924" y="4415763"/>
            <a:ext cx="7099300" cy="6023636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0CA701C-7676-BAC3-532D-AAE502E25878}"/>
              </a:ext>
            </a:extLst>
          </p:cNvPr>
          <p:cNvSpPr txBox="1"/>
          <p:nvPr/>
        </p:nvSpPr>
        <p:spPr>
          <a:xfrm>
            <a:off x="-787400" y="12344400"/>
            <a:ext cx="7099300" cy="3556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대한상공회의소</a:t>
            </a:r>
            <a:r>
              <a:rPr lang="en-US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서울기술교육센터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DB8674-D7E2-7404-D0F2-FF15B8134FB6}"/>
              </a:ext>
            </a:extLst>
          </p:cNvPr>
          <p:cNvSpPr txBox="1"/>
          <p:nvPr/>
        </p:nvSpPr>
        <p:spPr>
          <a:xfrm>
            <a:off x="21945600" y="12331700"/>
            <a:ext cx="1536700" cy="3937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990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NutriVision</a:t>
            </a:r>
            <a:endParaRPr lang="ko-KR" sz="199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F000FD46-7069-819D-C019-4D6066648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1993900"/>
            <a:ext cx="1016000" cy="876300"/>
          </a:xfrm>
          <a:prstGeom prst="rect">
            <a:avLst/>
          </a:prstGeom>
        </p:spPr>
      </p:pic>
      <p:sp>
        <p:nvSpPr>
          <p:cNvPr id="16" name="TextBox 19">
            <a:extLst>
              <a:ext uri="{FF2B5EF4-FFF2-40B4-BE49-F238E27FC236}">
                <a16:creationId xmlns:a16="http://schemas.microsoft.com/office/drawing/2014/main" id="{8DFA79AF-2EB7-53C3-0971-E8A3FB218496}"/>
              </a:ext>
            </a:extLst>
          </p:cNvPr>
          <p:cNvSpPr txBox="1"/>
          <p:nvPr/>
        </p:nvSpPr>
        <p:spPr>
          <a:xfrm>
            <a:off x="1968500" y="2260600"/>
            <a:ext cx="927100" cy="546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043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0</a:t>
            </a:r>
            <a:r>
              <a:rPr lang="ko-KR" altLang="en-US" sz="3043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５</a:t>
            </a:r>
            <a:endParaRPr lang="en" sz="3043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6B73292E-99B8-7396-1908-9086F8400A58}"/>
              </a:ext>
            </a:extLst>
          </p:cNvPr>
          <p:cNvSpPr txBox="1"/>
          <p:nvPr/>
        </p:nvSpPr>
        <p:spPr>
          <a:xfrm>
            <a:off x="14560550" y="1612332"/>
            <a:ext cx="8153400" cy="10668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altLang="en-US" sz="5999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개선점</a:t>
            </a:r>
            <a:endParaRPr lang="en-US" altLang="ko-KR" sz="5999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pic>
        <p:nvPicPr>
          <p:cNvPr id="19" name="Picture 10">
            <a:extLst>
              <a:ext uri="{FF2B5EF4-FFF2-40B4-BE49-F238E27FC236}">
                <a16:creationId xmlns:a16="http://schemas.microsoft.com/office/drawing/2014/main" id="{04447C63-89D1-C96E-4E6E-832A3CEF9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00" y="2590799"/>
            <a:ext cx="16891000" cy="920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0D84FA-48C4-B4DC-2B3D-73FFBF4A5D6E}"/>
              </a:ext>
            </a:extLst>
          </p:cNvPr>
          <p:cNvSpPr txBox="1"/>
          <p:nvPr/>
        </p:nvSpPr>
        <p:spPr>
          <a:xfrm>
            <a:off x="23596600" y="129540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04F6E"/>
                </a:solidFill>
              </a:rPr>
              <a:t>22</a:t>
            </a:r>
            <a:endParaRPr lang="ko-KR" altLang="en-US" sz="2400" b="1" dirty="0">
              <a:solidFill>
                <a:srgbClr val="204F6E"/>
              </a:solidFill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CF629738-C447-2194-4319-0B9DDFB8BB79}"/>
              </a:ext>
            </a:extLst>
          </p:cNvPr>
          <p:cNvSpPr txBox="1"/>
          <p:nvPr/>
        </p:nvSpPr>
        <p:spPr>
          <a:xfrm>
            <a:off x="1603525" y="4527497"/>
            <a:ext cx="6318495" cy="6641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en-US" altLang="ko-KR" sz="400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Https</a:t>
            </a:r>
            <a:r>
              <a:rPr lang="ko-KR" altLang="en-US" sz="40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구현</a:t>
            </a:r>
            <a:endParaRPr lang="ko-KR" sz="400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B1141578-D549-F7AC-CC93-79EF2B83E710}"/>
              </a:ext>
            </a:extLst>
          </p:cNvPr>
          <p:cNvSpPr txBox="1"/>
          <p:nvPr/>
        </p:nvSpPr>
        <p:spPr>
          <a:xfrm>
            <a:off x="8834400" y="4527497"/>
            <a:ext cx="6880073" cy="6641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음식 종류 확장</a:t>
            </a:r>
            <a:endParaRPr lang="ko-KR" sz="360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CCFAD3A8-BCF9-5C7B-EDCE-244C23CF74DF}"/>
              </a:ext>
            </a:extLst>
          </p:cNvPr>
          <p:cNvSpPr txBox="1"/>
          <p:nvPr/>
        </p:nvSpPr>
        <p:spPr>
          <a:xfrm>
            <a:off x="16306800" y="4527498"/>
            <a:ext cx="4181375" cy="6641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altLang="en-US" sz="40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음식 </a:t>
            </a:r>
            <a:r>
              <a:rPr lang="ko-KR" altLang="en-US" sz="4000" b="0" i="0" u="none" strike="noStrike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실중량</a:t>
            </a:r>
            <a:r>
              <a:rPr lang="ko-KR" altLang="en-US" sz="40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추정</a:t>
            </a:r>
            <a:endParaRPr lang="ko-KR" sz="400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52ED87E-7AC8-C869-836D-DE3873E193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1766" y="7259672"/>
            <a:ext cx="2629267" cy="65731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3FD7449-7472-C801-52E9-9CC1881938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6085" y="8213580"/>
            <a:ext cx="1865935" cy="657317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EE6B585-937C-ECA8-76A9-CFF0741344C4}"/>
              </a:ext>
            </a:extLst>
          </p:cNvPr>
          <p:cNvCxnSpPr>
            <a:cxnSpLocks/>
          </p:cNvCxnSpPr>
          <p:nvPr/>
        </p:nvCxnSpPr>
        <p:spPr>
          <a:xfrm>
            <a:off x="4261033" y="7916989"/>
            <a:ext cx="1744146" cy="2965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DD68AE85-DB05-4478-3808-1BD4CCB86F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2680" y="6421044"/>
            <a:ext cx="5658640" cy="315321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E683F5B-A1F4-4B63-B82F-659091C71A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927" y="5829004"/>
            <a:ext cx="4337293" cy="43372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>
            <a:extLst>
              <a:ext uri="{FF2B5EF4-FFF2-40B4-BE49-F238E27FC236}">
                <a16:creationId xmlns:a16="http://schemas.microsoft.com/office/drawing/2014/main" id="{5F433D34-4F52-DDA3-F8A6-769E80FF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7900"/>
            <a:ext cx="22796500" cy="11772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718800" y="1930400"/>
            <a:ext cx="11717867" cy="127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altLang="en-US" sz="6000" dirty="0">
                <a:solidFill>
                  <a:srgbClr val="204F6E"/>
                </a:solidFill>
                <a:ea typeface="Gong Gothic Medium"/>
              </a:rPr>
              <a:t>주요</a:t>
            </a:r>
            <a:r>
              <a:rPr lang="en-US" sz="6000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altLang="en-US" sz="6000" dirty="0">
                <a:solidFill>
                  <a:srgbClr val="204F6E"/>
                </a:solidFill>
                <a:ea typeface="Gong Gothic Medium"/>
              </a:rPr>
              <a:t>참고</a:t>
            </a:r>
            <a:r>
              <a:rPr lang="en-US" sz="6000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altLang="en-US" sz="6000" dirty="0">
                <a:solidFill>
                  <a:srgbClr val="204F6E"/>
                </a:solidFill>
                <a:ea typeface="Gong Gothic Medium"/>
              </a:rPr>
              <a:t>문헌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77470" y="5368497"/>
            <a:ext cx="660400" cy="7493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096683" y="4792133"/>
            <a:ext cx="19109267" cy="9990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Market Growth Reports.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식품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스캐닝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기술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시장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규모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,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점유율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,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성장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및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산업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분석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,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유형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(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소프트웨어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,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스캐닝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장치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),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응용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프로그램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(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호텔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및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레스토랑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,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식품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테스트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실험실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,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기타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),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지역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통찰력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및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2033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년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예측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. 8 Sept. 2025, </a:t>
            </a:r>
            <a:r>
              <a:rPr lang="en-US" sz="2133" dirty="0" err="1">
                <a:solidFill>
                  <a:srgbClr val="204F6E"/>
                </a:solidFill>
                <a:latin typeface="Pretendard Regular"/>
              </a:rPr>
              <a:t>MarketGrowthReports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, www.marketgrowthreports.com/ko/market-reports/food-scanning-technology-market-105794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51001" y="4991100"/>
            <a:ext cx="1623664" cy="7281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4000" dirty="0">
                <a:solidFill>
                  <a:srgbClr val="204F6E"/>
                </a:solidFill>
                <a:latin typeface="Pretendard Bold"/>
              </a:rPr>
              <a:t>01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sp>
        <p:nvSpPr>
          <p:cNvPr id="14" name="TextBox 14"/>
          <p:cNvSpPr txBox="1"/>
          <p:nvPr/>
        </p:nvSpPr>
        <p:spPr>
          <a:xfrm>
            <a:off x="3086730" y="5985933"/>
            <a:ext cx="18118667" cy="1151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김동진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. “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인공지능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시장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분석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: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식음료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부문의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변화와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전망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.” The‑Stock, 2025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년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10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월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2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일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, www.the‑stock.kr/news/</a:t>
            </a:r>
            <a:r>
              <a:rPr lang="en-US" sz="2133" dirty="0" err="1">
                <a:solidFill>
                  <a:srgbClr val="204F6E"/>
                </a:solidFill>
                <a:latin typeface="Pretendard Regular"/>
              </a:rPr>
              <a:t>articleView.html?idxno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=19821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B8E514A3-F859-BDA1-67C2-519DE71961AA}"/>
              </a:ext>
            </a:extLst>
          </p:cNvPr>
          <p:cNvSpPr txBox="1"/>
          <p:nvPr/>
        </p:nvSpPr>
        <p:spPr>
          <a:xfrm>
            <a:off x="-787400" y="12344400"/>
            <a:ext cx="7099300" cy="3556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대한상공회의소</a:t>
            </a:r>
            <a:r>
              <a:rPr lang="en-US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서울기술교육센터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AB4065-E6EC-742A-FD42-CBC2584200A9}"/>
              </a:ext>
            </a:extLst>
          </p:cNvPr>
          <p:cNvSpPr txBox="1"/>
          <p:nvPr/>
        </p:nvSpPr>
        <p:spPr>
          <a:xfrm>
            <a:off x="21945600" y="12331700"/>
            <a:ext cx="1536700" cy="3937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990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NutriVision</a:t>
            </a:r>
            <a:endParaRPr lang="ko-KR" sz="199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pic>
        <p:nvPicPr>
          <p:cNvPr id="27" name="Picture 9">
            <a:extLst>
              <a:ext uri="{FF2B5EF4-FFF2-40B4-BE49-F238E27FC236}">
                <a16:creationId xmlns:a16="http://schemas.microsoft.com/office/drawing/2014/main" id="{A5858B30-CE45-37DC-7D49-21A12636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77470" y="6566531"/>
            <a:ext cx="660400" cy="74938"/>
          </a:xfrm>
          <a:prstGeom prst="rect">
            <a:avLst/>
          </a:prstGeom>
        </p:spPr>
      </p:pic>
      <p:sp>
        <p:nvSpPr>
          <p:cNvPr id="28" name="TextBox 11">
            <a:extLst>
              <a:ext uri="{FF2B5EF4-FFF2-40B4-BE49-F238E27FC236}">
                <a16:creationId xmlns:a16="http://schemas.microsoft.com/office/drawing/2014/main" id="{3D948A34-F384-C5CA-89B2-D794DFB6A3D4}"/>
              </a:ext>
            </a:extLst>
          </p:cNvPr>
          <p:cNvSpPr txBox="1"/>
          <p:nvPr/>
        </p:nvSpPr>
        <p:spPr>
          <a:xfrm>
            <a:off x="1651001" y="6193367"/>
            <a:ext cx="1623664" cy="7281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4000" dirty="0">
                <a:solidFill>
                  <a:srgbClr val="204F6E"/>
                </a:solidFill>
                <a:latin typeface="Pretendard Bold"/>
              </a:rPr>
              <a:t>02</a:t>
            </a:r>
          </a:p>
        </p:txBody>
      </p:sp>
      <p:pic>
        <p:nvPicPr>
          <p:cNvPr id="30" name="Picture 9">
            <a:extLst>
              <a:ext uri="{FF2B5EF4-FFF2-40B4-BE49-F238E27FC236}">
                <a16:creationId xmlns:a16="http://schemas.microsoft.com/office/drawing/2014/main" id="{7C54C317-EE98-9F30-4F2E-BA63033B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77470" y="7665082"/>
            <a:ext cx="660400" cy="74938"/>
          </a:xfrm>
          <a:prstGeom prst="rect">
            <a:avLst/>
          </a:prstGeom>
        </p:spPr>
      </p:pic>
      <p:sp>
        <p:nvSpPr>
          <p:cNvPr id="31" name="TextBox 11">
            <a:extLst>
              <a:ext uri="{FF2B5EF4-FFF2-40B4-BE49-F238E27FC236}">
                <a16:creationId xmlns:a16="http://schemas.microsoft.com/office/drawing/2014/main" id="{46B84FCC-3C9C-0AC2-FC15-2CB8B9A981B2}"/>
              </a:ext>
            </a:extLst>
          </p:cNvPr>
          <p:cNvSpPr txBox="1"/>
          <p:nvPr/>
        </p:nvSpPr>
        <p:spPr>
          <a:xfrm>
            <a:off x="1651001" y="7315200"/>
            <a:ext cx="1623664" cy="7281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4000" dirty="0">
                <a:solidFill>
                  <a:srgbClr val="204F6E"/>
                </a:solidFill>
                <a:latin typeface="Pretendard Bold"/>
              </a:rPr>
              <a:t>03</a:t>
            </a: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CF6E0E60-7A0D-A130-888A-C411F136D005}"/>
              </a:ext>
            </a:extLst>
          </p:cNvPr>
          <p:cNvSpPr txBox="1"/>
          <p:nvPr/>
        </p:nvSpPr>
        <p:spPr>
          <a:xfrm>
            <a:off x="3096683" y="7338590"/>
            <a:ext cx="18430266" cy="7229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Precedence Research. “AI in Food and Beverages Market Size to Reach USD 263.80 Bn by 2034.” Precedence Research, 30 June 2025, www.precedenceresearch.com/ai-in-food-and-beverages-market</a:t>
            </a: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19E3D81F-4FD3-4057-A9D6-2C1A8BEC0D16}"/>
              </a:ext>
            </a:extLst>
          </p:cNvPr>
          <p:cNvSpPr txBox="1"/>
          <p:nvPr/>
        </p:nvSpPr>
        <p:spPr>
          <a:xfrm>
            <a:off x="3096683" y="8517467"/>
            <a:ext cx="8128000" cy="7789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en-US" sz="2133" dirty="0" err="1">
                <a:solidFill>
                  <a:srgbClr val="204F6E"/>
                </a:solidFill>
                <a:latin typeface="Pretendard Regular"/>
              </a:rPr>
              <a:t>AITimes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. “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인공지능과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식음료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산업의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통합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동향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.” </a:t>
            </a:r>
            <a:r>
              <a:rPr lang="en-US" sz="2133" dirty="0" err="1">
                <a:solidFill>
                  <a:srgbClr val="204F6E"/>
                </a:solidFill>
                <a:latin typeface="Pretendard Regular"/>
              </a:rPr>
              <a:t>AITimes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, 2025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년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10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월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 2</a:t>
            </a:r>
            <a:r>
              <a:rPr lang="ko-KR" altLang="en-US" sz="2133" dirty="0">
                <a:solidFill>
                  <a:srgbClr val="204F6E"/>
                </a:solidFill>
                <a:ea typeface="Pretendard Regular"/>
              </a:rPr>
              <a:t>일</a:t>
            </a:r>
            <a:r>
              <a:rPr lang="en-US" sz="2133" dirty="0">
                <a:solidFill>
                  <a:srgbClr val="204F6E"/>
                </a:solidFill>
                <a:latin typeface="Pretendard Regular"/>
              </a:rPr>
              <a:t>, www.aitimes.com/news/articleView.html?idxno=165620</a:t>
            </a:r>
          </a:p>
        </p:txBody>
      </p:sp>
      <p:pic>
        <p:nvPicPr>
          <p:cNvPr id="40" name="Picture 9">
            <a:extLst>
              <a:ext uri="{FF2B5EF4-FFF2-40B4-BE49-F238E27FC236}">
                <a16:creationId xmlns:a16="http://schemas.microsoft.com/office/drawing/2014/main" id="{1503D03E-5332-F52D-C3FA-E333CF86C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79405" y="8881733"/>
            <a:ext cx="660400" cy="74938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C6BFB9AA-73E2-25E6-72C2-C9421B16F845}"/>
              </a:ext>
            </a:extLst>
          </p:cNvPr>
          <p:cNvSpPr txBox="1"/>
          <p:nvPr/>
        </p:nvSpPr>
        <p:spPr>
          <a:xfrm>
            <a:off x="1652936" y="8531851"/>
            <a:ext cx="1623664" cy="7281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4000" dirty="0">
                <a:solidFill>
                  <a:srgbClr val="204F6E"/>
                </a:solidFill>
                <a:latin typeface="Pretendard Bold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5E2756-ADFF-8DFE-F871-30AFEF7F74D2}"/>
              </a:ext>
            </a:extLst>
          </p:cNvPr>
          <p:cNvSpPr txBox="1"/>
          <p:nvPr/>
        </p:nvSpPr>
        <p:spPr>
          <a:xfrm>
            <a:off x="23596600" y="129540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04F6E"/>
                </a:solidFill>
              </a:rPr>
              <a:t>23</a:t>
            </a:r>
            <a:endParaRPr lang="ko-KR" altLang="en-US" sz="2400" b="1" dirty="0">
              <a:solidFill>
                <a:srgbClr val="204F6E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982133"/>
            <a:ext cx="22775333" cy="117686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334" y="3843867"/>
            <a:ext cx="20489333" cy="13377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334" y="5418667"/>
            <a:ext cx="20489333" cy="13377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334" y="6993467"/>
            <a:ext cx="20489333" cy="13377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334" y="8551334"/>
            <a:ext cx="20489333" cy="13377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334" y="10126134"/>
            <a:ext cx="20489333" cy="133773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718800" y="1930400"/>
            <a:ext cx="11717867" cy="127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altLang="en-US" sz="6000" dirty="0">
                <a:solidFill>
                  <a:srgbClr val="204F6E"/>
                </a:solidFill>
                <a:ea typeface="Gong Gothic Medium"/>
              </a:rPr>
              <a:t>팀원</a:t>
            </a:r>
            <a:r>
              <a:rPr lang="en-US" sz="6000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altLang="en-US" sz="6000" dirty="0">
                <a:solidFill>
                  <a:srgbClr val="204F6E"/>
                </a:solidFill>
                <a:ea typeface="Gong Gothic Medium"/>
              </a:rPr>
              <a:t>소개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098800" y="6045200"/>
            <a:ext cx="660400" cy="5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843867" y="5842000"/>
            <a:ext cx="8144933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ko-KR" altLang="en-US" sz="2533">
                <a:solidFill>
                  <a:srgbClr val="204F6E"/>
                </a:solidFill>
                <a:ea typeface="Pretendard Regular"/>
              </a:rPr>
              <a:t>이유빈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67467" y="5723467"/>
            <a:ext cx="1100667" cy="7281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4000">
                <a:solidFill>
                  <a:srgbClr val="204F6E"/>
                </a:solidFill>
                <a:latin typeface="Pretendard Bold"/>
              </a:rPr>
              <a:t>02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sp>
        <p:nvSpPr>
          <p:cNvPr id="14" name="TextBox 14"/>
          <p:cNvSpPr txBox="1"/>
          <p:nvPr/>
        </p:nvSpPr>
        <p:spPr>
          <a:xfrm>
            <a:off x="6565469" y="5791113"/>
            <a:ext cx="8144933" cy="9370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en-US" sz="2533" dirty="0">
                <a:solidFill>
                  <a:srgbClr val="204F6E"/>
                </a:solidFill>
                <a:latin typeface="Pretendard Regular"/>
              </a:rPr>
              <a:t>Main: </a:t>
            </a:r>
            <a:r>
              <a:rPr lang="en-US" sz="2533" dirty="0">
                <a:solidFill>
                  <a:srgbClr val="204F6E"/>
                </a:solidFill>
                <a:latin typeface="Pretendard Regular"/>
                <a:ea typeface="Pretendard Regular"/>
              </a:rPr>
              <a:t>UI/UX</a:t>
            </a:r>
            <a:r>
              <a:rPr lang="ko-KR" altLang="en-US" sz="2533" dirty="0">
                <a:solidFill>
                  <a:srgbClr val="204F6E"/>
                </a:solidFill>
                <a:latin typeface="Pretendard Regular"/>
                <a:ea typeface="Pretendard Regular"/>
              </a:rPr>
              <a:t> 구현</a:t>
            </a:r>
            <a:r>
              <a:rPr lang="en-US" sz="2533" dirty="0">
                <a:solidFill>
                  <a:srgbClr val="204F6E"/>
                </a:solidFill>
                <a:latin typeface="Pretendard Regular"/>
              </a:rPr>
              <a:t>, Sub: </a:t>
            </a:r>
            <a:r>
              <a:rPr lang="ko-KR" altLang="en-US" sz="2533" dirty="0">
                <a:solidFill>
                  <a:srgbClr val="204F6E"/>
                </a:solidFill>
                <a:ea typeface="Pretendard Regular"/>
              </a:rPr>
              <a:t>데이터</a:t>
            </a:r>
            <a:r>
              <a:rPr lang="en-US" sz="2533" dirty="0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altLang="en-US" sz="2533" dirty="0" err="1">
                <a:solidFill>
                  <a:srgbClr val="204F6E"/>
                </a:solidFill>
                <a:latin typeface="Pretendard Regular"/>
                <a:ea typeface="Pretendard Regular"/>
              </a:rPr>
              <a:t>전처리</a:t>
            </a:r>
            <a:endParaRPr lang="en-US" altLang="ko-KR" sz="2533" dirty="0">
              <a:solidFill>
                <a:srgbClr val="204F6E"/>
              </a:solidFill>
              <a:latin typeface="Pretendard Regular"/>
              <a:ea typeface="Pretendard Regular"/>
            </a:endParaRPr>
          </a:p>
          <a:p>
            <a:pPr lvl="0" algn="just">
              <a:lnSpc>
                <a:spcPct val="120350"/>
              </a:lnSpc>
            </a:pPr>
            <a:r>
              <a:rPr lang="en-US" altLang="ko-KR" sz="2533" dirty="0">
                <a:solidFill>
                  <a:srgbClr val="204F6E"/>
                </a:solidFill>
                <a:latin typeface="Pretendard Regular"/>
                <a:ea typeface="Pretendard Regular"/>
              </a:rPr>
              <a:t>  -</a:t>
            </a:r>
            <a:r>
              <a:rPr lang="en-US" altLang="ko-KR" dirty="0">
                <a:solidFill>
                  <a:srgbClr val="204F6E"/>
                </a:solidFill>
                <a:latin typeface="Pretendard Regular"/>
                <a:ea typeface="Pretendard Regular"/>
              </a:rPr>
              <a:t> UI/UX </a:t>
            </a:r>
            <a:r>
              <a:rPr lang="ko-KR" altLang="en-US" dirty="0">
                <a:solidFill>
                  <a:srgbClr val="204F6E"/>
                </a:solidFill>
                <a:latin typeface="Pretendard Regular"/>
                <a:ea typeface="Pretendard Regular"/>
              </a:rPr>
              <a:t>디자인 및 기능 구현</a:t>
            </a:r>
            <a:r>
              <a:rPr lang="en-US" altLang="ko-KR" dirty="0">
                <a:solidFill>
                  <a:srgbClr val="204F6E"/>
                </a:solidFill>
                <a:latin typeface="Pretendard Regular"/>
                <a:ea typeface="Pretendard Regular"/>
              </a:rPr>
              <a:t> , </a:t>
            </a:r>
            <a:r>
              <a:rPr lang="ko-KR" altLang="en-US" dirty="0">
                <a:solidFill>
                  <a:srgbClr val="204F6E"/>
                </a:solidFill>
                <a:latin typeface="Pretendard Regular"/>
                <a:ea typeface="Pretendard Regular"/>
              </a:rPr>
              <a:t>데이터 </a:t>
            </a:r>
            <a:r>
              <a:rPr lang="ko-KR" altLang="en-US" dirty="0" err="1">
                <a:solidFill>
                  <a:srgbClr val="204F6E"/>
                </a:solidFill>
                <a:latin typeface="Pretendard Regular"/>
                <a:ea typeface="Pretendard Regular"/>
              </a:rPr>
              <a:t>전처리</a:t>
            </a:r>
            <a:r>
              <a:rPr lang="ko-KR" altLang="en-US" dirty="0">
                <a:solidFill>
                  <a:srgbClr val="204F6E"/>
                </a:solidFill>
                <a:latin typeface="Pretendard Regular"/>
                <a:ea typeface="Pretendard Regular"/>
              </a:rPr>
              <a:t> 및 통합</a:t>
            </a:r>
            <a:endParaRPr lang="en-US" altLang="ko-KR" sz="2533" dirty="0">
              <a:solidFill>
                <a:srgbClr val="204F6E"/>
              </a:solidFill>
              <a:latin typeface="Pretendard Regular"/>
              <a:ea typeface="Pretendard Regular"/>
            </a:endParaRPr>
          </a:p>
          <a:p>
            <a:pPr lvl="0" algn="just">
              <a:lnSpc>
                <a:spcPct val="120350"/>
              </a:lnSpc>
            </a:pPr>
            <a:endParaRPr lang="ko-KR" altLang="en-US" sz="2533" dirty="0">
              <a:solidFill>
                <a:srgbClr val="204F6E"/>
              </a:solidFill>
              <a:ea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893733" y="5723467"/>
            <a:ext cx="1100667" cy="7281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4000">
                <a:solidFill>
                  <a:srgbClr val="204F6E"/>
                </a:solidFill>
                <a:latin typeface="Pretendard Bold"/>
              </a:rPr>
              <a:t>: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098800" y="7603067"/>
            <a:ext cx="660400" cy="50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843867" y="7416800"/>
            <a:ext cx="8144933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ko-KR" altLang="en-US" sz="2533">
                <a:solidFill>
                  <a:srgbClr val="204F6E"/>
                </a:solidFill>
                <a:ea typeface="Pretendard Regular"/>
              </a:rPr>
              <a:t>김한나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67467" y="7298267"/>
            <a:ext cx="1100667" cy="7281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4000">
                <a:solidFill>
                  <a:srgbClr val="204F6E"/>
                </a:solidFill>
                <a:latin typeface="Pretendard Bold"/>
              </a:rPr>
              <a:t>03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098800" y="9177867"/>
            <a:ext cx="660400" cy="50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843867" y="8991600"/>
            <a:ext cx="8144933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ko-KR" altLang="en-US" sz="2533">
                <a:solidFill>
                  <a:srgbClr val="204F6E"/>
                </a:solidFill>
                <a:ea typeface="Pretendard Regular"/>
              </a:rPr>
              <a:t>이동민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67467" y="8873067"/>
            <a:ext cx="1100667" cy="7281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4000">
                <a:solidFill>
                  <a:srgbClr val="204F6E"/>
                </a:solidFill>
                <a:latin typeface="Pretendard Bold"/>
              </a:rPr>
              <a:t>04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sp>
        <p:nvSpPr>
          <p:cNvPr id="26" name="TextBox 26"/>
          <p:cNvSpPr txBox="1"/>
          <p:nvPr/>
        </p:nvSpPr>
        <p:spPr>
          <a:xfrm>
            <a:off x="4893733" y="8890000"/>
            <a:ext cx="1100667" cy="7281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4000">
                <a:solidFill>
                  <a:srgbClr val="204F6E"/>
                </a:solidFill>
                <a:latin typeface="Pretendard Bold"/>
              </a:rPr>
              <a:t>: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098800" y="10752667"/>
            <a:ext cx="660400" cy="508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3843867" y="10549467"/>
            <a:ext cx="8144933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ko-KR" altLang="en-US" sz="2533">
                <a:solidFill>
                  <a:srgbClr val="204F6E"/>
                </a:solidFill>
                <a:ea typeface="Pretendard Regular"/>
              </a:rPr>
              <a:t>류제민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67467" y="10447867"/>
            <a:ext cx="1100667" cy="7281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4000">
                <a:solidFill>
                  <a:srgbClr val="204F6E"/>
                </a:solidFill>
                <a:latin typeface="Pretendard Bold"/>
              </a:rPr>
              <a:t>05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098800" y="4487333"/>
            <a:ext cx="660400" cy="508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3843867" y="4301067"/>
            <a:ext cx="8144933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ko-KR" altLang="en-US" sz="2533" dirty="0">
                <a:solidFill>
                  <a:srgbClr val="204F6E"/>
                </a:solidFill>
                <a:ea typeface="Pretendard Regular"/>
              </a:rPr>
              <a:t>김선우</a:t>
            </a:r>
            <a:r>
              <a:rPr lang="en-US" altLang="ko-KR" sz="2533" dirty="0">
                <a:solidFill>
                  <a:srgbClr val="204F6E"/>
                </a:solidFill>
                <a:ea typeface="Pretendard Regular"/>
              </a:rPr>
              <a:t>(PM)</a:t>
            </a:r>
            <a:endParaRPr lang="ko-KR" altLang="en-US" sz="2533" dirty="0">
              <a:solidFill>
                <a:srgbClr val="204F6E"/>
              </a:solidFill>
              <a:ea typeface="Pretendard Regular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167467" y="4182533"/>
            <a:ext cx="1100667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4000">
                <a:solidFill>
                  <a:srgbClr val="204F6E"/>
                </a:solidFill>
                <a:latin typeface="Pretendard Bold"/>
              </a:rPr>
              <a:t>01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sp>
        <p:nvSpPr>
          <p:cNvPr id="37" name="TextBox 37"/>
          <p:cNvSpPr txBox="1"/>
          <p:nvPr/>
        </p:nvSpPr>
        <p:spPr>
          <a:xfrm>
            <a:off x="4893733" y="4182534"/>
            <a:ext cx="1100667" cy="7281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4000">
                <a:solidFill>
                  <a:srgbClr val="204F6E"/>
                </a:solidFill>
                <a:latin typeface="Pretendard Bold"/>
              </a:rPr>
              <a:t>: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sp>
        <p:nvSpPr>
          <p:cNvPr id="40" name="TextBox 40"/>
          <p:cNvSpPr txBox="1"/>
          <p:nvPr/>
        </p:nvSpPr>
        <p:spPr>
          <a:xfrm>
            <a:off x="4893733" y="7298267"/>
            <a:ext cx="1100667" cy="7281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4000">
                <a:solidFill>
                  <a:srgbClr val="204F6E"/>
                </a:solidFill>
                <a:latin typeface="Pretendard Bold"/>
              </a:rPr>
              <a:t>: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sp>
        <p:nvSpPr>
          <p:cNvPr id="43" name="TextBox 43"/>
          <p:cNvSpPr txBox="1"/>
          <p:nvPr/>
        </p:nvSpPr>
        <p:spPr>
          <a:xfrm>
            <a:off x="4893733" y="10414000"/>
            <a:ext cx="1100667" cy="7281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4000">
                <a:solidFill>
                  <a:srgbClr val="204F6E"/>
                </a:solidFill>
                <a:latin typeface="Pretendard Bold"/>
              </a:rPr>
              <a:t>:</a:t>
            </a:r>
          </a:p>
        </p:txBody>
      </p:sp>
      <p:sp>
        <p:nvSpPr>
          <p:cNvPr id="45" name="TextBox 7">
            <a:extLst>
              <a:ext uri="{FF2B5EF4-FFF2-40B4-BE49-F238E27FC236}">
                <a16:creationId xmlns:a16="http://schemas.microsoft.com/office/drawing/2014/main" id="{721CF093-82C4-FABC-1388-2C4A825740E2}"/>
              </a:ext>
            </a:extLst>
          </p:cNvPr>
          <p:cNvSpPr txBox="1"/>
          <p:nvPr/>
        </p:nvSpPr>
        <p:spPr>
          <a:xfrm>
            <a:off x="-787400" y="12344400"/>
            <a:ext cx="7099300" cy="3556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대한상공회의소</a:t>
            </a:r>
            <a:r>
              <a:rPr lang="en-US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서울기술교육센터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735B85-7347-E663-FD96-F310FFD0FC42}"/>
              </a:ext>
            </a:extLst>
          </p:cNvPr>
          <p:cNvSpPr txBox="1"/>
          <p:nvPr/>
        </p:nvSpPr>
        <p:spPr>
          <a:xfrm>
            <a:off x="21945600" y="12331700"/>
            <a:ext cx="1536700" cy="3937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990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NutriVision</a:t>
            </a:r>
            <a:endParaRPr lang="ko-KR" sz="199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337287-CF65-3EA4-266A-45CA2BCCEA75}"/>
              </a:ext>
            </a:extLst>
          </p:cNvPr>
          <p:cNvSpPr txBox="1"/>
          <p:nvPr/>
        </p:nvSpPr>
        <p:spPr>
          <a:xfrm>
            <a:off x="23596600" y="129540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04F6E"/>
                </a:solidFill>
              </a:rPr>
              <a:t>24</a:t>
            </a:r>
            <a:endParaRPr lang="ko-KR" altLang="en-US" sz="2400" b="1" dirty="0">
              <a:solidFill>
                <a:srgbClr val="204F6E"/>
              </a:solidFill>
            </a:endParaRPr>
          </a:p>
        </p:txBody>
      </p:sp>
      <p:sp>
        <p:nvSpPr>
          <p:cNvPr id="48" name="TextBox 14">
            <a:extLst>
              <a:ext uri="{FF2B5EF4-FFF2-40B4-BE49-F238E27FC236}">
                <a16:creationId xmlns:a16="http://schemas.microsoft.com/office/drawing/2014/main" id="{BE345100-A863-F7A8-DF40-7175B7577608}"/>
              </a:ext>
            </a:extLst>
          </p:cNvPr>
          <p:cNvSpPr txBox="1"/>
          <p:nvPr/>
        </p:nvSpPr>
        <p:spPr>
          <a:xfrm>
            <a:off x="6548536" y="7196666"/>
            <a:ext cx="8144933" cy="9370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en-US" sz="2533" dirty="0">
                <a:solidFill>
                  <a:srgbClr val="204F6E"/>
                </a:solidFill>
                <a:latin typeface="Pretendard Regular"/>
              </a:rPr>
              <a:t>Main: </a:t>
            </a:r>
            <a:r>
              <a:rPr lang="ko-KR" altLang="en-US" sz="2533" dirty="0">
                <a:solidFill>
                  <a:srgbClr val="204F6E"/>
                </a:solidFill>
                <a:latin typeface="Pretendard Regular"/>
                <a:ea typeface="Pretendard Regular"/>
              </a:rPr>
              <a:t>데이터</a:t>
            </a:r>
            <a:r>
              <a:rPr lang="en-US" altLang="ko-KR" sz="2533" dirty="0">
                <a:solidFill>
                  <a:srgbClr val="204F6E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533" dirty="0">
                <a:solidFill>
                  <a:srgbClr val="204F6E"/>
                </a:solidFill>
                <a:latin typeface="Pretendard Regular"/>
                <a:ea typeface="Pretendard Regular"/>
              </a:rPr>
              <a:t>학습</a:t>
            </a:r>
            <a:r>
              <a:rPr lang="en-US" sz="2533" dirty="0">
                <a:solidFill>
                  <a:srgbClr val="204F6E"/>
                </a:solidFill>
                <a:latin typeface="Pretendard Regular"/>
              </a:rPr>
              <a:t>, Sub: </a:t>
            </a:r>
            <a:r>
              <a:rPr lang="en-US" sz="2533" dirty="0">
                <a:solidFill>
                  <a:srgbClr val="204F6E"/>
                </a:solidFill>
                <a:latin typeface="Pretendard Regular"/>
                <a:ea typeface="Pretendard Regular"/>
              </a:rPr>
              <a:t>UI/UX</a:t>
            </a:r>
            <a:r>
              <a:rPr lang="ko-KR" altLang="en-US" sz="2533" dirty="0">
                <a:solidFill>
                  <a:srgbClr val="204F6E"/>
                </a:solidFill>
                <a:latin typeface="Pretendard Regular"/>
                <a:ea typeface="Pretendard Regular"/>
              </a:rPr>
              <a:t> 구현</a:t>
            </a:r>
            <a:endParaRPr lang="en-US" altLang="ko-KR" sz="2533" dirty="0">
              <a:solidFill>
                <a:srgbClr val="204F6E"/>
              </a:solidFill>
              <a:latin typeface="Pretendard Regular"/>
              <a:ea typeface="Pretendard Regular"/>
            </a:endParaRPr>
          </a:p>
          <a:p>
            <a:pPr lvl="0" algn="just">
              <a:lnSpc>
                <a:spcPct val="120350"/>
              </a:lnSpc>
            </a:pPr>
            <a:r>
              <a:rPr lang="en-US" altLang="ko-KR" sz="2533" dirty="0">
                <a:solidFill>
                  <a:srgbClr val="204F6E"/>
                </a:solidFill>
                <a:latin typeface="Pretendard Regular"/>
                <a:ea typeface="Pretendard Regular"/>
              </a:rPr>
              <a:t>  -</a:t>
            </a:r>
            <a:r>
              <a:rPr lang="en-US" altLang="ko-KR" dirty="0">
                <a:solidFill>
                  <a:srgbClr val="204F6E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dirty="0">
                <a:solidFill>
                  <a:srgbClr val="204F6E"/>
                </a:solidFill>
                <a:latin typeface="Pretendard Regular"/>
                <a:ea typeface="Pretendard Regular"/>
              </a:rPr>
              <a:t>데이터 학습 모델 구현 </a:t>
            </a:r>
            <a:r>
              <a:rPr lang="en-US" altLang="ko-KR" dirty="0">
                <a:solidFill>
                  <a:srgbClr val="204F6E"/>
                </a:solidFill>
                <a:latin typeface="Pretendard Regular"/>
                <a:ea typeface="Pretendard Regular"/>
              </a:rPr>
              <a:t>, UI/UX </a:t>
            </a:r>
            <a:r>
              <a:rPr lang="ko-KR" altLang="en-US" dirty="0">
                <a:solidFill>
                  <a:srgbClr val="204F6E"/>
                </a:solidFill>
                <a:latin typeface="Pretendard Regular"/>
                <a:ea typeface="Pretendard Regular"/>
              </a:rPr>
              <a:t>디자인 및 기능 구현</a:t>
            </a:r>
            <a:endParaRPr lang="ko-KR" altLang="en-US" sz="2533" dirty="0">
              <a:solidFill>
                <a:srgbClr val="204F6E"/>
              </a:solidFill>
              <a:ea typeface="Pretendard Regular"/>
            </a:endParaRP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D9714B81-F852-C537-50DA-A15CED53A3E1}"/>
              </a:ext>
            </a:extLst>
          </p:cNvPr>
          <p:cNvSpPr txBox="1"/>
          <p:nvPr/>
        </p:nvSpPr>
        <p:spPr>
          <a:xfrm>
            <a:off x="6571689" y="8751682"/>
            <a:ext cx="8144933" cy="9370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en-US" sz="2533" dirty="0">
                <a:solidFill>
                  <a:srgbClr val="204F6E"/>
                </a:solidFill>
                <a:latin typeface="Pretendard Regular"/>
              </a:rPr>
              <a:t>Main: </a:t>
            </a:r>
            <a:r>
              <a:rPr lang="ko-KR" altLang="en-US" sz="2533" dirty="0">
                <a:solidFill>
                  <a:srgbClr val="204F6E"/>
                </a:solidFill>
                <a:latin typeface="Pretendard Regular"/>
                <a:ea typeface="Pretendard Regular"/>
              </a:rPr>
              <a:t>데이터</a:t>
            </a:r>
            <a:r>
              <a:rPr lang="en-US" altLang="ko-KR" sz="2533" dirty="0">
                <a:solidFill>
                  <a:srgbClr val="204F6E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533" dirty="0" err="1">
                <a:solidFill>
                  <a:srgbClr val="204F6E"/>
                </a:solidFill>
                <a:latin typeface="Pretendard Regular"/>
                <a:ea typeface="Pretendard Regular"/>
              </a:rPr>
              <a:t>전처리</a:t>
            </a:r>
            <a:r>
              <a:rPr lang="en-US" sz="2533" dirty="0">
                <a:solidFill>
                  <a:srgbClr val="204F6E"/>
                </a:solidFill>
                <a:latin typeface="Pretendard Regular"/>
              </a:rPr>
              <a:t>, Sub: </a:t>
            </a:r>
            <a:r>
              <a:rPr lang="en-US" sz="2533" dirty="0">
                <a:solidFill>
                  <a:srgbClr val="204F6E"/>
                </a:solidFill>
                <a:latin typeface="Pretendard Regular"/>
                <a:ea typeface="Pretendard Regular"/>
              </a:rPr>
              <a:t>UI/UX</a:t>
            </a:r>
            <a:r>
              <a:rPr lang="ko-KR" altLang="en-US" sz="2533" dirty="0">
                <a:solidFill>
                  <a:srgbClr val="204F6E"/>
                </a:solidFill>
                <a:latin typeface="Pretendard Regular"/>
                <a:ea typeface="Pretendard Regular"/>
              </a:rPr>
              <a:t> 기획</a:t>
            </a:r>
            <a:endParaRPr lang="en-US" altLang="ko-KR" sz="2533" dirty="0">
              <a:solidFill>
                <a:srgbClr val="204F6E"/>
              </a:solidFill>
              <a:latin typeface="Pretendard Regular"/>
              <a:ea typeface="Pretendard Regular"/>
            </a:endParaRPr>
          </a:p>
          <a:p>
            <a:pPr lvl="0" algn="just">
              <a:lnSpc>
                <a:spcPct val="120350"/>
              </a:lnSpc>
            </a:pPr>
            <a:r>
              <a:rPr lang="en-US" altLang="ko-KR" sz="2533" dirty="0">
                <a:solidFill>
                  <a:srgbClr val="204F6E"/>
                </a:solidFill>
                <a:latin typeface="Pretendard Regular"/>
                <a:ea typeface="Pretendard Regular"/>
              </a:rPr>
              <a:t>  -</a:t>
            </a:r>
            <a:r>
              <a:rPr lang="en-US" altLang="ko-KR" dirty="0">
                <a:solidFill>
                  <a:srgbClr val="204F6E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dirty="0">
                <a:solidFill>
                  <a:srgbClr val="204F6E"/>
                </a:solidFill>
                <a:latin typeface="Pretendard Regular"/>
                <a:ea typeface="Pretendard Regular"/>
              </a:rPr>
              <a:t>데이터 생성 및 </a:t>
            </a:r>
            <a:r>
              <a:rPr lang="ko-KR" altLang="en-US" dirty="0" err="1">
                <a:solidFill>
                  <a:srgbClr val="204F6E"/>
                </a:solidFill>
                <a:latin typeface="Pretendard Regular"/>
                <a:ea typeface="Pretendard Regular"/>
              </a:rPr>
              <a:t>전처리</a:t>
            </a:r>
            <a:r>
              <a:rPr lang="en-US" altLang="ko-KR" dirty="0">
                <a:solidFill>
                  <a:srgbClr val="204F6E"/>
                </a:solidFill>
                <a:latin typeface="Pretendard Regular"/>
                <a:ea typeface="Pretendard Regular"/>
              </a:rPr>
              <a:t>, UI/UX </a:t>
            </a:r>
            <a:r>
              <a:rPr lang="ko-KR" altLang="en-US" dirty="0">
                <a:solidFill>
                  <a:srgbClr val="204F6E"/>
                </a:solidFill>
                <a:latin typeface="Pretendard Regular"/>
                <a:ea typeface="Pretendard Regular"/>
              </a:rPr>
              <a:t>기획</a:t>
            </a:r>
            <a:r>
              <a:rPr lang="en-US" altLang="ko-KR" dirty="0">
                <a:solidFill>
                  <a:srgbClr val="204F6E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dirty="0">
                <a:solidFill>
                  <a:srgbClr val="204F6E"/>
                </a:solidFill>
                <a:latin typeface="Pretendard Regular"/>
                <a:ea typeface="Pretendard Regular"/>
              </a:rPr>
              <a:t>시장조사</a:t>
            </a:r>
            <a:endParaRPr lang="ko-KR" altLang="en-US" sz="2533" dirty="0">
              <a:solidFill>
                <a:srgbClr val="204F6E"/>
              </a:solidFill>
              <a:ea typeface="Pretendard Regular"/>
            </a:endParaRPr>
          </a:p>
        </p:txBody>
      </p:sp>
      <p:sp>
        <p:nvSpPr>
          <p:cNvPr id="49" name="TextBox 14">
            <a:extLst>
              <a:ext uri="{FF2B5EF4-FFF2-40B4-BE49-F238E27FC236}">
                <a16:creationId xmlns:a16="http://schemas.microsoft.com/office/drawing/2014/main" id="{3CA8A4ED-793E-2484-1C7B-A284CA7CB209}"/>
              </a:ext>
            </a:extLst>
          </p:cNvPr>
          <p:cNvSpPr txBox="1"/>
          <p:nvPr/>
        </p:nvSpPr>
        <p:spPr>
          <a:xfrm>
            <a:off x="6570307" y="10284149"/>
            <a:ext cx="8144933" cy="9370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en-US" sz="2533" dirty="0">
                <a:solidFill>
                  <a:srgbClr val="204F6E"/>
                </a:solidFill>
                <a:latin typeface="Pretendard Regular"/>
              </a:rPr>
              <a:t>Main: </a:t>
            </a:r>
            <a:r>
              <a:rPr lang="ko-KR" altLang="en-US" sz="2533" dirty="0">
                <a:solidFill>
                  <a:srgbClr val="204F6E"/>
                </a:solidFill>
                <a:latin typeface="Pretendard Regular"/>
                <a:ea typeface="Pretendard Regular"/>
              </a:rPr>
              <a:t>데이터</a:t>
            </a:r>
            <a:r>
              <a:rPr lang="en-US" altLang="ko-KR" sz="2533" dirty="0">
                <a:solidFill>
                  <a:srgbClr val="204F6E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533" dirty="0" err="1">
                <a:solidFill>
                  <a:srgbClr val="204F6E"/>
                </a:solidFill>
                <a:latin typeface="Pretendard Regular"/>
                <a:ea typeface="Pretendard Regular"/>
              </a:rPr>
              <a:t>전처리</a:t>
            </a:r>
            <a:r>
              <a:rPr lang="en-US" sz="2533" dirty="0">
                <a:solidFill>
                  <a:srgbClr val="204F6E"/>
                </a:solidFill>
                <a:latin typeface="Pretendard Regular"/>
              </a:rPr>
              <a:t>, </a:t>
            </a:r>
            <a:r>
              <a:rPr lang="en-US" sz="2533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Sub: </a:t>
            </a:r>
            <a:r>
              <a:rPr lang="ko-KR" altLang="en-US" sz="2533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학습</a:t>
            </a:r>
            <a:r>
              <a:rPr lang="en-US" sz="2533" dirty="0">
                <a:solidFill>
                  <a:srgbClr val="204F6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  </a:t>
            </a:r>
            <a:endParaRPr lang="en-US" altLang="ko-KR" sz="2533" dirty="0">
              <a:solidFill>
                <a:srgbClr val="204F6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just">
              <a:lnSpc>
                <a:spcPct val="120350"/>
              </a:lnSpc>
            </a:pPr>
            <a:r>
              <a:rPr lang="en-US" altLang="ko-KR" sz="2533" dirty="0">
                <a:solidFill>
                  <a:srgbClr val="204F6E"/>
                </a:solidFill>
                <a:latin typeface="Pretendard Regular"/>
                <a:ea typeface="Pretendard Regular"/>
              </a:rPr>
              <a:t>  -</a:t>
            </a:r>
            <a:r>
              <a:rPr lang="en-US" altLang="ko-KR" dirty="0">
                <a:solidFill>
                  <a:srgbClr val="204F6E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dirty="0">
                <a:solidFill>
                  <a:srgbClr val="204F6E"/>
                </a:solidFill>
                <a:latin typeface="Pretendard Regular"/>
                <a:ea typeface="Pretendard Regular"/>
              </a:rPr>
              <a:t>데이터 생성 및 </a:t>
            </a:r>
            <a:r>
              <a:rPr lang="ko-KR" altLang="en-US" dirty="0" err="1">
                <a:solidFill>
                  <a:srgbClr val="204F6E"/>
                </a:solidFill>
                <a:latin typeface="Pretendard Regular"/>
                <a:ea typeface="Pretendard Regular"/>
              </a:rPr>
              <a:t>전처리</a:t>
            </a:r>
            <a:r>
              <a:rPr lang="en-US" altLang="ko-KR" dirty="0">
                <a:solidFill>
                  <a:srgbClr val="204F6E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dirty="0">
                <a:solidFill>
                  <a:srgbClr val="204F6E"/>
                </a:solidFill>
                <a:latin typeface="Pretendard Regular"/>
                <a:ea typeface="Pretendard Regular"/>
              </a:rPr>
              <a:t>데이터 학습 </a:t>
            </a:r>
            <a:endParaRPr lang="ko-KR" altLang="en-US" sz="2533" dirty="0">
              <a:solidFill>
                <a:srgbClr val="204F6E"/>
              </a:solidFill>
              <a:ea typeface="Pretendard Regular"/>
            </a:endParaRPr>
          </a:p>
        </p:txBody>
      </p:sp>
      <p:sp>
        <p:nvSpPr>
          <p:cNvPr id="51" name="TextBox 14">
            <a:extLst>
              <a:ext uri="{FF2B5EF4-FFF2-40B4-BE49-F238E27FC236}">
                <a16:creationId xmlns:a16="http://schemas.microsoft.com/office/drawing/2014/main" id="{266FE0E6-F640-4F85-CF45-90F085E95932}"/>
              </a:ext>
            </a:extLst>
          </p:cNvPr>
          <p:cNvSpPr txBox="1"/>
          <p:nvPr/>
        </p:nvSpPr>
        <p:spPr>
          <a:xfrm>
            <a:off x="6565469" y="4246508"/>
            <a:ext cx="8144933" cy="9370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en-US" sz="2533" dirty="0">
                <a:solidFill>
                  <a:srgbClr val="204F6E"/>
                </a:solidFill>
                <a:latin typeface="Pretendard Regular"/>
              </a:rPr>
              <a:t>Main: </a:t>
            </a:r>
            <a:r>
              <a:rPr lang="ko-KR" altLang="en-US" sz="2533" dirty="0">
                <a:solidFill>
                  <a:srgbClr val="204F6E"/>
                </a:solidFill>
                <a:latin typeface="Pretendard Regular"/>
                <a:ea typeface="Pretendard Regular"/>
              </a:rPr>
              <a:t>데이터 학습</a:t>
            </a:r>
            <a:r>
              <a:rPr lang="en-US" sz="2533" dirty="0">
                <a:solidFill>
                  <a:srgbClr val="204F6E"/>
                </a:solidFill>
                <a:latin typeface="Pretendard Regular"/>
              </a:rPr>
              <a:t>, Sub: </a:t>
            </a:r>
            <a:r>
              <a:rPr lang="ko-KR" altLang="en-US" sz="2533" dirty="0">
                <a:solidFill>
                  <a:srgbClr val="204F6E"/>
                </a:solidFill>
                <a:ea typeface="Pretendard Regular"/>
              </a:rPr>
              <a:t>데이터</a:t>
            </a:r>
            <a:r>
              <a:rPr lang="en-US" sz="2533" dirty="0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altLang="en-US" sz="2533" dirty="0" err="1">
                <a:solidFill>
                  <a:srgbClr val="204F6E"/>
                </a:solidFill>
                <a:latin typeface="Pretendard Regular"/>
                <a:ea typeface="Pretendard Regular"/>
              </a:rPr>
              <a:t>전처리</a:t>
            </a:r>
            <a:endParaRPr lang="en-US" altLang="ko-KR" sz="2533" dirty="0">
              <a:solidFill>
                <a:srgbClr val="204F6E"/>
              </a:solidFill>
              <a:latin typeface="Pretendard Regular"/>
              <a:ea typeface="Pretendard Regular"/>
            </a:endParaRPr>
          </a:p>
          <a:p>
            <a:pPr lvl="0" algn="just">
              <a:lnSpc>
                <a:spcPct val="120350"/>
              </a:lnSpc>
            </a:pPr>
            <a:r>
              <a:rPr lang="en-US" altLang="ko-KR" sz="2533" dirty="0">
                <a:solidFill>
                  <a:srgbClr val="204F6E"/>
                </a:solidFill>
                <a:latin typeface="Pretendard Regular"/>
                <a:ea typeface="Pretendard Regular"/>
              </a:rPr>
              <a:t>  -</a:t>
            </a:r>
            <a:r>
              <a:rPr lang="en-US" altLang="ko-KR" dirty="0">
                <a:solidFill>
                  <a:srgbClr val="204F6E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dirty="0">
                <a:solidFill>
                  <a:srgbClr val="204F6E"/>
                </a:solidFill>
                <a:latin typeface="Pretendard Regular"/>
                <a:ea typeface="Pretendard Regular"/>
              </a:rPr>
              <a:t>데이터 학습</a:t>
            </a:r>
            <a:r>
              <a:rPr lang="en-US" altLang="ko-KR" dirty="0">
                <a:solidFill>
                  <a:srgbClr val="204F6E"/>
                </a:solidFill>
                <a:latin typeface="Pretendard Regular"/>
                <a:ea typeface="Pretendard Regular"/>
              </a:rPr>
              <a:t> , </a:t>
            </a:r>
            <a:r>
              <a:rPr lang="ko-KR" altLang="en-US" dirty="0">
                <a:solidFill>
                  <a:srgbClr val="204F6E"/>
                </a:solidFill>
                <a:latin typeface="Pretendard Regular"/>
                <a:ea typeface="Pretendard Regular"/>
              </a:rPr>
              <a:t>데이터 </a:t>
            </a:r>
            <a:r>
              <a:rPr lang="ko-KR" altLang="en-US" dirty="0" err="1">
                <a:solidFill>
                  <a:srgbClr val="204F6E"/>
                </a:solidFill>
                <a:latin typeface="Pretendard Regular"/>
                <a:ea typeface="Pretendard Regular"/>
              </a:rPr>
              <a:t>전처리</a:t>
            </a:r>
            <a:r>
              <a:rPr lang="ko-KR" altLang="en-US" dirty="0">
                <a:solidFill>
                  <a:srgbClr val="204F6E"/>
                </a:solidFill>
                <a:latin typeface="Pretendard Regular"/>
                <a:ea typeface="Pretendard Regular"/>
              </a:rPr>
              <a:t> 및 통합</a:t>
            </a:r>
            <a:endParaRPr lang="en-US" altLang="ko-KR" sz="2533" dirty="0">
              <a:solidFill>
                <a:srgbClr val="204F6E"/>
              </a:solidFill>
              <a:latin typeface="Pretendard Regular"/>
              <a:ea typeface="Pretendard Regular"/>
            </a:endParaRPr>
          </a:p>
          <a:p>
            <a:pPr lvl="0" algn="just">
              <a:lnSpc>
                <a:spcPct val="120350"/>
              </a:lnSpc>
            </a:pPr>
            <a:endParaRPr lang="ko-KR" altLang="en-US" sz="2533" dirty="0">
              <a:solidFill>
                <a:srgbClr val="204F6E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BCCA9C-B972-D319-1FDF-EB4EEF563664}"/>
              </a:ext>
            </a:extLst>
          </p:cNvPr>
          <p:cNvSpPr txBox="1"/>
          <p:nvPr/>
        </p:nvSpPr>
        <p:spPr>
          <a:xfrm>
            <a:off x="990600" y="1447800"/>
            <a:ext cx="2566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http://10.10.141.14:5000</a:t>
            </a:r>
            <a:endParaRPr lang="ko-KR" altLang="en-US" dirty="0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67" y="982133"/>
            <a:ext cx="22775333" cy="1176866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842000" y="4800000"/>
            <a:ext cx="12700000" cy="3386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9066" dirty="0">
                <a:solidFill>
                  <a:srgbClr val="204F6E"/>
                </a:solidFill>
                <a:latin typeface="Gong Gothic Medium"/>
              </a:rPr>
              <a:t>Q&amp;A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16EDEF6-BD42-6548-85B9-5517F5986154}"/>
              </a:ext>
            </a:extLst>
          </p:cNvPr>
          <p:cNvSpPr txBox="1"/>
          <p:nvPr/>
        </p:nvSpPr>
        <p:spPr>
          <a:xfrm>
            <a:off x="-787400" y="12344400"/>
            <a:ext cx="7099300" cy="3556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대한상공회의소</a:t>
            </a:r>
            <a:r>
              <a:rPr lang="en-US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서울기술교육센터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11E0DB-BB1A-8F09-5E90-E1567C4F5B7C}"/>
              </a:ext>
            </a:extLst>
          </p:cNvPr>
          <p:cNvSpPr txBox="1"/>
          <p:nvPr/>
        </p:nvSpPr>
        <p:spPr>
          <a:xfrm>
            <a:off x="21945600" y="12331700"/>
            <a:ext cx="1536700" cy="3937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990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NutriVision</a:t>
            </a:r>
            <a:endParaRPr lang="ko-KR" sz="199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666CC-861D-A1EB-B93F-4923AC03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8508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A8E78-7BEE-0ED7-FE75-CC42C6F21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70D9DA-99F8-9F09-F55A-D59C56B17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4965"/>
            <a:ext cx="8229600" cy="1306607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6F0B27E-9952-0424-823D-20E214E1F566}"/>
              </a:ext>
            </a:extLst>
          </p:cNvPr>
          <p:cNvSpPr/>
          <p:nvPr/>
        </p:nvSpPr>
        <p:spPr>
          <a:xfrm>
            <a:off x="914400" y="7162800"/>
            <a:ext cx="2438400" cy="403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974EA2-16D4-B7D1-3DDE-3B3ED5C31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1" y="4419601"/>
            <a:ext cx="4214934" cy="717237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1A626B-DEA7-AE03-0958-E4A74FF2F6A8}"/>
              </a:ext>
            </a:extLst>
          </p:cNvPr>
          <p:cNvCxnSpPr>
            <a:cxnSpLocks/>
          </p:cNvCxnSpPr>
          <p:nvPr/>
        </p:nvCxnSpPr>
        <p:spPr>
          <a:xfrm flipV="1">
            <a:off x="3314700" y="4419600"/>
            <a:ext cx="5829300" cy="27432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D73B565-15A1-6D17-FD7B-5BE5F4E9764C}"/>
              </a:ext>
            </a:extLst>
          </p:cNvPr>
          <p:cNvCxnSpPr>
            <a:cxnSpLocks/>
          </p:cNvCxnSpPr>
          <p:nvPr/>
        </p:nvCxnSpPr>
        <p:spPr>
          <a:xfrm>
            <a:off x="3352800" y="11201401"/>
            <a:ext cx="5791200" cy="3905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A279C68-0252-6268-A7BE-706CDABC4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0" y="3048000"/>
            <a:ext cx="10113176" cy="92964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7AC452-03DC-6018-90BE-22C669B2B5B6}"/>
              </a:ext>
            </a:extLst>
          </p:cNvPr>
          <p:cNvSpPr/>
          <p:nvPr/>
        </p:nvSpPr>
        <p:spPr>
          <a:xfrm>
            <a:off x="9144000" y="6400801"/>
            <a:ext cx="3009900" cy="5767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4AFA98D-CFE4-A5BC-F9E9-0270245F0E30}"/>
              </a:ext>
            </a:extLst>
          </p:cNvPr>
          <p:cNvCxnSpPr>
            <a:cxnSpLocks/>
          </p:cNvCxnSpPr>
          <p:nvPr/>
        </p:nvCxnSpPr>
        <p:spPr>
          <a:xfrm flipV="1">
            <a:off x="12134851" y="3048000"/>
            <a:ext cx="1657350" cy="3352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409B4D1-C12C-B274-FA04-2766690E0717}"/>
              </a:ext>
            </a:extLst>
          </p:cNvPr>
          <p:cNvCxnSpPr>
            <a:cxnSpLocks/>
          </p:cNvCxnSpPr>
          <p:nvPr/>
        </p:nvCxnSpPr>
        <p:spPr>
          <a:xfrm>
            <a:off x="12134851" y="6977598"/>
            <a:ext cx="1657350" cy="5366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6378B94-3774-C2FC-DBA2-D736B5795FDB}"/>
              </a:ext>
            </a:extLst>
          </p:cNvPr>
          <p:cNvSpPr txBox="1"/>
          <p:nvPr/>
        </p:nvSpPr>
        <p:spPr>
          <a:xfrm>
            <a:off x="15492385" y="502498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  <a:latin typeface="Gong Gothic Medium" panose="020B0600000101010101" charset="-127"/>
                <a:ea typeface="Gong Gothic Medium" panose="020B0600000101010101" charset="-127"/>
              </a:rPr>
              <a:t>이미지 </a:t>
            </a:r>
            <a:r>
              <a:rPr lang="en-US" altLang="ko-KR" dirty="0">
                <a:highlight>
                  <a:srgbClr val="FFFF00"/>
                </a:highlight>
                <a:latin typeface="Gong Gothic Medium" panose="020B0600000101010101" charset="-127"/>
                <a:ea typeface="Gong Gothic Medium" panose="020B0600000101010101" charset="-127"/>
              </a:rPr>
              <a:t>id</a:t>
            </a:r>
            <a:endParaRPr lang="ko-KR" altLang="en-US" dirty="0">
              <a:highlight>
                <a:srgbClr val="FFFF00"/>
              </a:highlight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EC340D-AC9A-E150-337A-870E90551676}"/>
              </a:ext>
            </a:extLst>
          </p:cNvPr>
          <p:cNvSpPr txBox="1"/>
          <p:nvPr/>
        </p:nvSpPr>
        <p:spPr>
          <a:xfrm>
            <a:off x="15988181" y="536464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  <a:latin typeface="Gong Gothic Medium" panose="020B0600000101010101" charset="-127"/>
                <a:ea typeface="Gong Gothic Medium" panose="020B0600000101010101" charset="-127"/>
              </a:rPr>
              <a:t>시간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D8E36-C7DE-0951-E7C0-72F1FDA83CE0}"/>
              </a:ext>
            </a:extLst>
          </p:cNvPr>
          <p:cNvSpPr txBox="1"/>
          <p:nvPr/>
        </p:nvSpPr>
        <p:spPr>
          <a:xfrm>
            <a:off x="14795279" y="5682064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  <a:latin typeface="Gong Gothic Medium" panose="020B0600000101010101" charset="-127"/>
                <a:ea typeface="Gong Gothic Medium" panose="020B0600000101010101" charset="-127"/>
              </a:rPr>
              <a:t>메모  입력 내용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FD9C00-9622-1135-E97F-FD2F5F00C9C7}"/>
              </a:ext>
            </a:extLst>
          </p:cNvPr>
          <p:cNvSpPr txBox="1"/>
          <p:nvPr/>
        </p:nvSpPr>
        <p:spPr>
          <a:xfrm>
            <a:off x="14705087" y="602548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  <a:latin typeface="Gong Gothic Medium" panose="020B0600000101010101" charset="-127"/>
                <a:ea typeface="Gong Gothic Medium" panose="020B0600000101010101" charset="-127"/>
              </a:rPr>
              <a:t>저널 입력 이미지</a:t>
            </a:r>
          </a:p>
        </p:txBody>
      </p:sp>
    </p:spTree>
    <p:extLst>
      <p:ext uri="{BB962C8B-B14F-4D97-AF65-F5344CB8AC3E}">
        <p14:creationId xmlns:p14="http://schemas.microsoft.com/office/powerpoint/2010/main" val="427509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4A6CD-B4B9-DBBA-9460-E938F80C7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9C3A3F-CEC3-0E7B-AD6C-64B638FA746F}"/>
              </a:ext>
            </a:extLst>
          </p:cNvPr>
          <p:cNvSpPr txBox="1"/>
          <p:nvPr/>
        </p:nvSpPr>
        <p:spPr>
          <a:xfrm>
            <a:off x="9911461" y="5599194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웸캠</a:t>
            </a:r>
            <a:r>
              <a:rPr lang="ko-KR" altLang="en-US" b="1" dirty="0"/>
              <a:t> 실시간 기록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D19CB9-5167-39C9-4643-CB305E698585}"/>
              </a:ext>
            </a:extLst>
          </p:cNvPr>
          <p:cNvSpPr/>
          <p:nvPr/>
        </p:nvSpPr>
        <p:spPr>
          <a:xfrm>
            <a:off x="1888256" y="1291368"/>
            <a:ext cx="2590800" cy="3429000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28634396">
                  <a:custGeom>
                    <a:avLst/>
                    <a:gdLst>
                      <a:gd name="connsiteX0" fmla="*/ 0 w 2590800"/>
                      <a:gd name="connsiteY0" fmla="*/ 0 h 3429000"/>
                      <a:gd name="connsiteX1" fmla="*/ 466344 w 2590800"/>
                      <a:gd name="connsiteY1" fmla="*/ 0 h 3429000"/>
                      <a:gd name="connsiteX2" fmla="*/ 1010412 w 2590800"/>
                      <a:gd name="connsiteY2" fmla="*/ 0 h 3429000"/>
                      <a:gd name="connsiteX3" fmla="*/ 1502664 w 2590800"/>
                      <a:gd name="connsiteY3" fmla="*/ 0 h 3429000"/>
                      <a:gd name="connsiteX4" fmla="*/ 2072640 w 2590800"/>
                      <a:gd name="connsiteY4" fmla="*/ 0 h 3429000"/>
                      <a:gd name="connsiteX5" fmla="*/ 2590800 w 2590800"/>
                      <a:gd name="connsiteY5" fmla="*/ 0 h 3429000"/>
                      <a:gd name="connsiteX6" fmla="*/ 2590800 w 2590800"/>
                      <a:gd name="connsiteY6" fmla="*/ 605790 h 3429000"/>
                      <a:gd name="connsiteX7" fmla="*/ 2590800 w 2590800"/>
                      <a:gd name="connsiteY7" fmla="*/ 1177290 h 3429000"/>
                      <a:gd name="connsiteX8" fmla="*/ 2590800 w 2590800"/>
                      <a:gd name="connsiteY8" fmla="*/ 1783080 h 3429000"/>
                      <a:gd name="connsiteX9" fmla="*/ 2590800 w 2590800"/>
                      <a:gd name="connsiteY9" fmla="*/ 2251710 h 3429000"/>
                      <a:gd name="connsiteX10" fmla="*/ 2590800 w 2590800"/>
                      <a:gd name="connsiteY10" fmla="*/ 2823210 h 3429000"/>
                      <a:gd name="connsiteX11" fmla="*/ 2590800 w 2590800"/>
                      <a:gd name="connsiteY11" fmla="*/ 3429000 h 3429000"/>
                      <a:gd name="connsiteX12" fmla="*/ 2072640 w 2590800"/>
                      <a:gd name="connsiteY12" fmla="*/ 3429000 h 3429000"/>
                      <a:gd name="connsiteX13" fmla="*/ 1632204 w 2590800"/>
                      <a:gd name="connsiteY13" fmla="*/ 3429000 h 3429000"/>
                      <a:gd name="connsiteX14" fmla="*/ 1139952 w 2590800"/>
                      <a:gd name="connsiteY14" fmla="*/ 3429000 h 3429000"/>
                      <a:gd name="connsiteX15" fmla="*/ 673608 w 2590800"/>
                      <a:gd name="connsiteY15" fmla="*/ 3429000 h 3429000"/>
                      <a:gd name="connsiteX16" fmla="*/ 0 w 2590800"/>
                      <a:gd name="connsiteY16" fmla="*/ 3429000 h 3429000"/>
                      <a:gd name="connsiteX17" fmla="*/ 0 w 2590800"/>
                      <a:gd name="connsiteY17" fmla="*/ 2788920 h 3429000"/>
                      <a:gd name="connsiteX18" fmla="*/ 0 w 2590800"/>
                      <a:gd name="connsiteY18" fmla="*/ 2217420 h 3429000"/>
                      <a:gd name="connsiteX19" fmla="*/ 0 w 2590800"/>
                      <a:gd name="connsiteY19" fmla="*/ 1577340 h 3429000"/>
                      <a:gd name="connsiteX20" fmla="*/ 0 w 2590800"/>
                      <a:gd name="connsiteY20" fmla="*/ 971550 h 3429000"/>
                      <a:gd name="connsiteX21" fmla="*/ 0 w 2590800"/>
                      <a:gd name="connsiteY21" fmla="*/ 0 h 3429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590800" h="3429000" extrusionOk="0">
                        <a:moveTo>
                          <a:pt x="0" y="0"/>
                        </a:moveTo>
                        <a:cubicBezTo>
                          <a:pt x="121105" y="-5338"/>
                          <a:pt x="301329" y="52333"/>
                          <a:pt x="466344" y="0"/>
                        </a:cubicBezTo>
                        <a:cubicBezTo>
                          <a:pt x="631359" y="-52333"/>
                          <a:pt x="806243" y="42151"/>
                          <a:pt x="1010412" y="0"/>
                        </a:cubicBezTo>
                        <a:cubicBezTo>
                          <a:pt x="1214581" y="-42151"/>
                          <a:pt x="1264977" y="1563"/>
                          <a:pt x="1502664" y="0"/>
                        </a:cubicBezTo>
                        <a:cubicBezTo>
                          <a:pt x="1740351" y="-1563"/>
                          <a:pt x="1835744" y="27756"/>
                          <a:pt x="2072640" y="0"/>
                        </a:cubicBezTo>
                        <a:cubicBezTo>
                          <a:pt x="2309536" y="-27756"/>
                          <a:pt x="2476805" y="56807"/>
                          <a:pt x="2590800" y="0"/>
                        </a:cubicBezTo>
                        <a:cubicBezTo>
                          <a:pt x="2608855" y="216743"/>
                          <a:pt x="2542372" y="479706"/>
                          <a:pt x="2590800" y="605790"/>
                        </a:cubicBezTo>
                        <a:cubicBezTo>
                          <a:pt x="2639228" y="731874"/>
                          <a:pt x="2547018" y="905860"/>
                          <a:pt x="2590800" y="1177290"/>
                        </a:cubicBezTo>
                        <a:cubicBezTo>
                          <a:pt x="2634582" y="1448720"/>
                          <a:pt x="2560031" y="1581313"/>
                          <a:pt x="2590800" y="1783080"/>
                        </a:cubicBezTo>
                        <a:cubicBezTo>
                          <a:pt x="2621569" y="1984847"/>
                          <a:pt x="2551858" y="2129202"/>
                          <a:pt x="2590800" y="2251710"/>
                        </a:cubicBezTo>
                        <a:cubicBezTo>
                          <a:pt x="2629742" y="2374218"/>
                          <a:pt x="2576902" y="2588744"/>
                          <a:pt x="2590800" y="2823210"/>
                        </a:cubicBezTo>
                        <a:cubicBezTo>
                          <a:pt x="2604698" y="3057676"/>
                          <a:pt x="2562246" y="3178584"/>
                          <a:pt x="2590800" y="3429000"/>
                        </a:cubicBezTo>
                        <a:cubicBezTo>
                          <a:pt x="2337517" y="3451579"/>
                          <a:pt x="2234409" y="3415120"/>
                          <a:pt x="2072640" y="3429000"/>
                        </a:cubicBezTo>
                        <a:cubicBezTo>
                          <a:pt x="1910871" y="3442880"/>
                          <a:pt x="1831215" y="3409270"/>
                          <a:pt x="1632204" y="3429000"/>
                        </a:cubicBezTo>
                        <a:cubicBezTo>
                          <a:pt x="1433193" y="3448730"/>
                          <a:pt x="1244051" y="3394970"/>
                          <a:pt x="1139952" y="3429000"/>
                        </a:cubicBezTo>
                        <a:cubicBezTo>
                          <a:pt x="1035853" y="3463030"/>
                          <a:pt x="770246" y="3375625"/>
                          <a:pt x="673608" y="3429000"/>
                        </a:cubicBezTo>
                        <a:cubicBezTo>
                          <a:pt x="576970" y="3482375"/>
                          <a:pt x="204947" y="3418464"/>
                          <a:pt x="0" y="3429000"/>
                        </a:cubicBezTo>
                        <a:cubicBezTo>
                          <a:pt x="-60791" y="3220233"/>
                          <a:pt x="24824" y="3077853"/>
                          <a:pt x="0" y="2788920"/>
                        </a:cubicBezTo>
                        <a:cubicBezTo>
                          <a:pt x="-24824" y="2499987"/>
                          <a:pt x="52827" y="2410724"/>
                          <a:pt x="0" y="2217420"/>
                        </a:cubicBezTo>
                        <a:cubicBezTo>
                          <a:pt x="-52827" y="2024116"/>
                          <a:pt x="17609" y="1821243"/>
                          <a:pt x="0" y="1577340"/>
                        </a:cubicBezTo>
                        <a:cubicBezTo>
                          <a:pt x="-17609" y="1333437"/>
                          <a:pt x="19397" y="1200025"/>
                          <a:pt x="0" y="971550"/>
                        </a:cubicBezTo>
                        <a:cubicBezTo>
                          <a:pt x="-19397" y="743075"/>
                          <a:pt x="82587" y="44559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525506-7DD3-4CAD-0E8E-12B3C40DCA97}"/>
              </a:ext>
            </a:extLst>
          </p:cNvPr>
          <p:cNvSpPr/>
          <p:nvPr/>
        </p:nvSpPr>
        <p:spPr>
          <a:xfrm>
            <a:off x="5545856" y="1291368"/>
            <a:ext cx="2590800" cy="3429000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28634396">
                  <a:custGeom>
                    <a:avLst/>
                    <a:gdLst>
                      <a:gd name="connsiteX0" fmla="*/ 0 w 2590800"/>
                      <a:gd name="connsiteY0" fmla="*/ 0 h 3429000"/>
                      <a:gd name="connsiteX1" fmla="*/ 466344 w 2590800"/>
                      <a:gd name="connsiteY1" fmla="*/ 0 h 3429000"/>
                      <a:gd name="connsiteX2" fmla="*/ 1010412 w 2590800"/>
                      <a:gd name="connsiteY2" fmla="*/ 0 h 3429000"/>
                      <a:gd name="connsiteX3" fmla="*/ 1502664 w 2590800"/>
                      <a:gd name="connsiteY3" fmla="*/ 0 h 3429000"/>
                      <a:gd name="connsiteX4" fmla="*/ 2072640 w 2590800"/>
                      <a:gd name="connsiteY4" fmla="*/ 0 h 3429000"/>
                      <a:gd name="connsiteX5" fmla="*/ 2590800 w 2590800"/>
                      <a:gd name="connsiteY5" fmla="*/ 0 h 3429000"/>
                      <a:gd name="connsiteX6" fmla="*/ 2590800 w 2590800"/>
                      <a:gd name="connsiteY6" fmla="*/ 605790 h 3429000"/>
                      <a:gd name="connsiteX7" fmla="*/ 2590800 w 2590800"/>
                      <a:gd name="connsiteY7" fmla="*/ 1177290 h 3429000"/>
                      <a:gd name="connsiteX8" fmla="*/ 2590800 w 2590800"/>
                      <a:gd name="connsiteY8" fmla="*/ 1783080 h 3429000"/>
                      <a:gd name="connsiteX9" fmla="*/ 2590800 w 2590800"/>
                      <a:gd name="connsiteY9" fmla="*/ 2251710 h 3429000"/>
                      <a:gd name="connsiteX10" fmla="*/ 2590800 w 2590800"/>
                      <a:gd name="connsiteY10" fmla="*/ 2823210 h 3429000"/>
                      <a:gd name="connsiteX11" fmla="*/ 2590800 w 2590800"/>
                      <a:gd name="connsiteY11" fmla="*/ 3429000 h 3429000"/>
                      <a:gd name="connsiteX12" fmla="*/ 2072640 w 2590800"/>
                      <a:gd name="connsiteY12" fmla="*/ 3429000 h 3429000"/>
                      <a:gd name="connsiteX13" fmla="*/ 1632204 w 2590800"/>
                      <a:gd name="connsiteY13" fmla="*/ 3429000 h 3429000"/>
                      <a:gd name="connsiteX14" fmla="*/ 1139952 w 2590800"/>
                      <a:gd name="connsiteY14" fmla="*/ 3429000 h 3429000"/>
                      <a:gd name="connsiteX15" fmla="*/ 673608 w 2590800"/>
                      <a:gd name="connsiteY15" fmla="*/ 3429000 h 3429000"/>
                      <a:gd name="connsiteX16" fmla="*/ 0 w 2590800"/>
                      <a:gd name="connsiteY16" fmla="*/ 3429000 h 3429000"/>
                      <a:gd name="connsiteX17" fmla="*/ 0 w 2590800"/>
                      <a:gd name="connsiteY17" fmla="*/ 2788920 h 3429000"/>
                      <a:gd name="connsiteX18" fmla="*/ 0 w 2590800"/>
                      <a:gd name="connsiteY18" fmla="*/ 2217420 h 3429000"/>
                      <a:gd name="connsiteX19" fmla="*/ 0 w 2590800"/>
                      <a:gd name="connsiteY19" fmla="*/ 1577340 h 3429000"/>
                      <a:gd name="connsiteX20" fmla="*/ 0 w 2590800"/>
                      <a:gd name="connsiteY20" fmla="*/ 971550 h 3429000"/>
                      <a:gd name="connsiteX21" fmla="*/ 0 w 2590800"/>
                      <a:gd name="connsiteY21" fmla="*/ 0 h 3429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590800" h="3429000" extrusionOk="0">
                        <a:moveTo>
                          <a:pt x="0" y="0"/>
                        </a:moveTo>
                        <a:cubicBezTo>
                          <a:pt x="121105" y="-5338"/>
                          <a:pt x="301329" y="52333"/>
                          <a:pt x="466344" y="0"/>
                        </a:cubicBezTo>
                        <a:cubicBezTo>
                          <a:pt x="631359" y="-52333"/>
                          <a:pt x="806243" y="42151"/>
                          <a:pt x="1010412" y="0"/>
                        </a:cubicBezTo>
                        <a:cubicBezTo>
                          <a:pt x="1214581" y="-42151"/>
                          <a:pt x="1264977" y="1563"/>
                          <a:pt x="1502664" y="0"/>
                        </a:cubicBezTo>
                        <a:cubicBezTo>
                          <a:pt x="1740351" y="-1563"/>
                          <a:pt x="1835744" y="27756"/>
                          <a:pt x="2072640" y="0"/>
                        </a:cubicBezTo>
                        <a:cubicBezTo>
                          <a:pt x="2309536" y="-27756"/>
                          <a:pt x="2476805" y="56807"/>
                          <a:pt x="2590800" y="0"/>
                        </a:cubicBezTo>
                        <a:cubicBezTo>
                          <a:pt x="2608855" y="216743"/>
                          <a:pt x="2542372" y="479706"/>
                          <a:pt x="2590800" y="605790"/>
                        </a:cubicBezTo>
                        <a:cubicBezTo>
                          <a:pt x="2639228" y="731874"/>
                          <a:pt x="2547018" y="905860"/>
                          <a:pt x="2590800" y="1177290"/>
                        </a:cubicBezTo>
                        <a:cubicBezTo>
                          <a:pt x="2634582" y="1448720"/>
                          <a:pt x="2560031" y="1581313"/>
                          <a:pt x="2590800" y="1783080"/>
                        </a:cubicBezTo>
                        <a:cubicBezTo>
                          <a:pt x="2621569" y="1984847"/>
                          <a:pt x="2551858" y="2129202"/>
                          <a:pt x="2590800" y="2251710"/>
                        </a:cubicBezTo>
                        <a:cubicBezTo>
                          <a:pt x="2629742" y="2374218"/>
                          <a:pt x="2576902" y="2588744"/>
                          <a:pt x="2590800" y="2823210"/>
                        </a:cubicBezTo>
                        <a:cubicBezTo>
                          <a:pt x="2604698" y="3057676"/>
                          <a:pt x="2562246" y="3178584"/>
                          <a:pt x="2590800" y="3429000"/>
                        </a:cubicBezTo>
                        <a:cubicBezTo>
                          <a:pt x="2337517" y="3451579"/>
                          <a:pt x="2234409" y="3415120"/>
                          <a:pt x="2072640" y="3429000"/>
                        </a:cubicBezTo>
                        <a:cubicBezTo>
                          <a:pt x="1910871" y="3442880"/>
                          <a:pt x="1831215" y="3409270"/>
                          <a:pt x="1632204" y="3429000"/>
                        </a:cubicBezTo>
                        <a:cubicBezTo>
                          <a:pt x="1433193" y="3448730"/>
                          <a:pt x="1244051" y="3394970"/>
                          <a:pt x="1139952" y="3429000"/>
                        </a:cubicBezTo>
                        <a:cubicBezTo>
                          <a:pt x="1035853" y="3463030"/>
                          <a:pt x="770246" y="3375625"/>
                          <a:pt x="673608" y="3429000"/>
                        </a:cubicBezTo>
                        <a:cubicBezTo>
                          <a:pt x="576970" y="3482375"/>
                          <a:pt x="204947" y="3418464"/>
                          <a:pt x="0" y="3429000"/>
                        </a:cubicBezTo>
                        <a:cubicBezTo>
                          <a:pt x="-60791" y="3220233"/>
                          <a:pt x="24824" y="3077853"/>
                          <a:pt x="0" y="2788920"/>
                        </a:cubicBezTo>
                        <a:cubicBezTo>
                          <a:pt x="-24824" y="2499987"/>
                          <a:pt x="52827" y="2410724"/>
                          <a:pt x="0" y="2217420"/>
                        </a:cubicBezTo>
                        <a:cubicBezTo>
                          <a:pt x="-52827" y="2024116"/>
                          <a:pt x="17609" y="1821243"/>
                          <a:pt x="0" y="1577340"/>
                        </a:cubicBezTo>
                        <a:cubicBezTo>
                          <a:pt x="-17609" y="1333437"/>
                          <a:pt x="19397" y="1200025"/>
                          <a:pt x="0" y="971550"/>
                        </a:cubicBezTo>
                        <a:cubicBezTo>
                          <a:pt x="-19397" y="743075"/>
                          <a:pt x="82587" y="44559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9BC11E-329A-7762-935E-BB8E7CF2807B}"/>
              </a:ext>
            </a:extLst>
          </p:cNvPr>
          <p:cNvSpPr/>
          <p:nvPr/>
        </p:nvSpPr>
        <p:spPr>
          <a:xfrm>
            <a:off x="9203456" y="1748568"/>
            <a:ext cx="3657600" cy="2438400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28634396">
                  <a:custGeom>
                    <a:avLst/>
                    <a:gdLst>
                      <a:gd name="connsiteX0" fmla="*/ 0 w 3810000"/>
                      <a:gd name="connsiteY0" fmla="*/ 0 h 2438400"/>
                      <a:gd name="connsiteX1" fmla="*/ 468086 w 3810000"/>
                      <a:gd name="connsiteY1" fmla="*/ 0 h 2438400"/>
                      <a:gd name="connsiteX2" fmla="*/ 1050471 w 3810000"/>
                      <a:gd name="connsiteY2" fmla="*/ 0 h 2438400"/>
                      <a:gd name="connsiteX3" fmla="*/ 1556657 w 3810000"/>
                      <a:gd name="connsiteY3" fmla="*/ 0 h 2438400"/>
                      <a:gd name="connsiteX4" fmla="*/ 2177143 w 3810000"/>
                      <a:gd name="connsiteY4" fmla="*/ 0 h 2438400"/>
                      <a:gd name="connsiteX5" fmla="*/ 2797629 w 3810000"/>
                      <a:gd name="connsiteY5" fmla="*/ 0 h 2438400"/>
                      <a:gd name="connsiteX6" fmla="*/ 3810000 w 3810000"/>
                      <a:gd name="connsiteY6" fmla="*/ 0 h 2438400"/>
                      <a:gd name="connsiteX7" fmla="*/ 3810000 w 3810000"/>
                      <a:gd name="connsiteY7" fmla="*/ 487680 h 2438400"/>
                      <a:gd name="connsiteX8" fmla="*/ 3810000 w 3810000"/>
                      <a:gd name="connsiteY8" fmla="*/ 999744 h 2438400"/>
                      <a:gd name="connsiteX9" fmla="*/ 3810000 w 3810000"/>
                      <a:gd name="connsiteY9" fmla="*/ 1414272 h 2438400"/>
                      <a:gd name="connsiteX10" fmla="*/ 3810000 w 3810000"/>
                      <a:gd name="connsiteY10" fmla="*/ 1901952 h 2438400"/>
                      <a:gd name="connsiteX11" fmla="*/ 3810000 w 3810000"/>
                      <a:gd name="connsiteY11" fmla="*/ 2438400 h 2438400"/>
                      <a:gd name="connsiteX12" fmla="*/ 3265714 w 3810000"/>
                      <a:gd name="connsiteY12" fmla="*/ 2438400 h 2438400"/>
                      <a:gd name="connsiteX13" fmla="*/ 2835729 w 3810000"/>
                      <a:gd name="connsiteY13" fmla="*/ 2438400 h 2438400"/>
                      <a:gd name="connsiteX14" fmla="*/ 2329543 w 3810000"/>
                      <a:gd name="connsiteY14" fmla="*/ 2438400 h 2438400"/>
                      <a:gd name="connsiteX15" fmla="*/ 1861457 w 3810000"/>
                      <a:gd name="connsiteY15" fmla="*/ 2438400 h 2438400"/>
                      <a:gd name="connsiteX16" fmla="*/ 1240971 w 3810000"/>
                      <a:gd name="connsiteY16" fmla="*/ 2438400 h 2438400"/>
                      <a:gd name="connsiteX17" fmla="*/ 620486 w 3810000"/>
                      <a:gd name="connsiteY17" fmla="*/ 2438400 h 2438400"/>
                      <a:gd name="connsiteX18" fmla="*/ 0 w 3810000"/>
                      <a:gd name="connsiteY18" fmla="*/ 2438400 h 2438400"/>
                      <a:gd name="connsiteX19" fmla="*/ 0 w 3810000"/>
                      <a:gd name="connsiteY19" fmla="*/ 1926336 h 2438400"/>
                      <a:gd name="connsiteX20" fmla="*/ 0 w 3810000"/>
                      <a:gd name="connsiteY20" fmla="*/ 1414272 h 2438400"/>
                      <a:gd name="connsiteX21" fmla="*/ 0 w 3810000"/>
                      <a:gd name="connsiteY21" fmla="*/ 902208 h 2438400"/>
                      <a:gd name="connsiteX22" fmla="*/ 0 w 3810000"/>
                      <a:gd name="connsiteY22" fmla="*/ 0 h 2438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0000" h="2438400" extrusionOk="0">
                        <a:moveTo>
                          <a:pt x="0" y="0"/>
                        </a:moveTo>
                        <a:cubicBezTo>
                          <a:pt x="123387" y="-504"/>
                          <a:pt x="255791" y="24783"/>
                          <a:pt x="468086" y="0"/>
                        </a:cubicBezTo>
                        <a:cubicBezTo>
                          <a:pt x="680381" y="-24783"/>
                          <a:pt x="905855" y="61551"/>
                          <a:pt x="1050471" y="0"/>
                        </a:cubicBezTo>
                        <a:cubicBezTo>
                          <a:pt x="1195087" y="-61551"/>
                          <a:pt x="1367806" y="27889"/>
                          <a:pt x="1556657" y="0"/>
                        </a:cubicBezTo>
                        <a:cubicBezTo>
                          <a:pt x="1745508" y="-27889"/>
                          <a:pt x="2002654" y="6667"/>
                          <a:pt x="2177143" y="0"/>
                        </a:cubicBezTo>
                        <a:cubicBezTo>
                          <a:pt x="2351632" y="-6667"/>
                          <a:pt x="2670722" y="68882"/>
                          <a:pt x="2797629" y="0"/>
                        </a:cubicBezTo>
                        <a:cubicBezTo>
                          <a:pt x="2924536" y="-68882"/>
                          <a:pt x="3538579" y="26415"/>
                          <a:pt x="3810000" y="0"/>
                        </a:cubicBezTo>
                        <a:cubicBezTo>
                          <a:pt x="3821756" y="169090"/>
                          <a:pt x="3765304" y="343087"/>
                          <a:pt x="3810000" y="487680"/>
                        </a:cubicBezTo>
                        <a:cubicBezTo>
                          <a:pt x="3854696" y="632273"/>
                          <a:pt x="3767984" y="824040"/>
                          <a:pt x="3810000" y="999744"/>
                        </a:cubicBezTo>
                        <a:cubicBezTo>
                          <a:pt x="3852016" y="1175448"/>
                          <a:pt x="3790900" y="1309445"/>
                          <a:pt x="3810000" y="1414272"/>
                        </a:cubicBezTo>
                        <a:cubicBezTo>
                          <a:pt x="3829100" y="1519099"/>
                          <a:pt x="3763184" y="1696588"/>
                          <a:pt x="3810000" y="1901952"/>
                        </a:cubicBezTo>
                        <a:cubicBezTo>
                          <a:pt x="3856816" y="2107316"/>
                          <a:pt x="3779342" y="2248554"/>
                          <a:pt x="3810000" y="2438400"/>
                        </a:cubicBezTo>
                        <a:cubicBezTo>
                          <a:pt x="3553492" y="2453920"/>
                          <a:pt x="3421873" y="2396639"/>
                          <a:pt x="3265714" y="2438400"/>
                        </a:cubicBezTo>
                        <a:cubicBezTo>
                          <a:pt x="3109555" y="2480161"/>
                          <a:pt x="3032247" y="2430882"/>
                          <a:pt x="2835729" y="2438400"/>
                        </a:cubicBezTo>
                        <a:cubicBezTo>
                          <a:pt x="2639212" y="2445918"/>
                          <a:pt x="2546652" y="2401125"/>
                          <a:pt x="2329543" y="2438400"/>
                        </a:cubicBezTo>
                        <a:cubicBezTo>
                          <a:pt x="2112434" y="2475675"/>
                          <a:pt x="1975887" y="2431302"/>
                          <a:pt x="1861457" y="2438400"/>
                        </a:cubicBezTo>
                        <a:cubicBezTo>
                          <a:pt x="1747027" y="2445498"/>
                          <a:pt x="1475242" y="2364303"/>
                          <a:pt x="1240971" y="2438400"/>
                        </a:cubicBezTo>
                        <a:cubicBezTo>
                          <a:pt x="1006700" y="2512497"/>
                          <a:pt x="917514" y="2373454"/>
                          <a:pt x="620486" y="2438400"/>
                        </a:cubicBezTo>
                        <a:cubicBezTo>
                          <a:pt x="323459" y="2503346"/>
                          <a:pt x="231157" y="2392938"/>
                          <a:pt x="0" y="2438400"/>
                        </a:cubicBezTo>
                        <a:cubicBezTo>
                          <a:pt x="-38383" y="2200271"/>
                          <a:pt x="32971" y="2034036"/>
                          <a:pt x="0" y="1926336"/>
                        </a:cubicBezTo>
                        <a:cubicBezTo>
                          <a:pt x="-32971" y="1818636"/>
                          <a:pt x="43811" y="1530393"/>
                          <a:pt x="0" y="1414272"/>
                        </a:cubicBezTo>
                        <a:cubicBezTo>
                          <a:pt x="-43811" y="1298151"/>
                          <a:pt x="24157" y="1096599"/>
                          <a:pt x="0" y="902208"/>
                        </a:cubicBezTo>
                        <a:cubicBezTo>
                          <a:pt x="-24157" y="707817"/>
                          <a:pt x="77680" y="24283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D0C544-F31D-533F-E50E-FE4C0256717C}"/>
              </a:ext>
            </a:extLst>
          </p:cNvPr>
          <p:cNvSpPr/>
          <p:nvPr/>
        </p:nvSpPr>
        <p:spPr>
          <a:xfrm>
            <a:off x="2269256" y="2205768"/>
            <a:ext cx="1752600" cy="3810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04F6E"/>
                </a:solidFill>
              </a:rPr>
              <a:t>id</a:t>
            </a:r>
            <a:endParaRPr lang="ko-KR" altLang="en-US" dirty="0">
              <a:solidFill>
                <a:srgbClr val="204F6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EB7F26-71BC-4248-67D0-2CE3A9BD2F96}"/>
              </a:ext>
            </a:extLst>
          </p:cNvPr>
          <p:cNvSpPr/>
          <p:nvPr/>
        </p:nvSpPr>
        <p:spPr>
          <a:xfrm>
            <a:off x="2269256" y="2815368"/>
            <a:ext cx="1752600" cy="3810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04F6E"/>
                </a:solidFill>
              </a:rPr>
              <a:t>P.W</a:t>
            </a:r>
            <a:endParaRPr lang="ko-KR" altLang="en-US" dirty="0">
              <a:solidFill>
                <a:srgbClr val="204F6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C98A5F-D5A8-6B19-97FA-087500467143}"/>
              </a:ext>
            </a:extLst>
          </p:cNvPr>
          <p:cNvSpPr/>
          <p:nvPr/>
        </p:nvSpPr>
        <p:spPr>
          <a:xfrm>
            <a:off x="2269256" y="3424968"/>
            <a:ext cx="1752600" cy="3810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04F6E"/>
                </a:solidFill>
              </a:rPr>
              <a:t>age</a:t>
            </a:r>
            <a:endParaRPr lang="ko-KR" altLang="en-US" dirty="0">
              <a:solidFill>
                <a:srgbClr val="204F6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614A0A-F47B-2322-F45D-7ED4A88632C3}"/>
              </a:ext>
            </a:extLst>
          </p:cNvPr>
          <p:cNvSpPr/>
          <p:nvPr/>
        </p:nvSpPr>
        <p:spPr>
          <a:xfrm>
            <a:off x="5926856" y="2205768"/>
            <a:ext cx="1752600" cy="3810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04F6E"/>
                </a:solidFill>
              </a:rPr>
              <a:t>id</a:t>
            </a:r>
            <a:endParaRPr lang="ko-KR" altLang="en-US" dirty="0">
              <a:solidFill>
                <a:srgbClr val="204F6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792995-57B5-C1BB-165D-CF093F2045FA}"/>
              </a:ext>
            </a:extLst>
          </p:cNvPr>
          <p:cNvSpPr/>
          <p:nvPr/>
        </p:nvSpPr>
        <p:spPr>
          <a:xfrm>
            <a:off x="5926856" y="2815368"/>
            <a:ext cx="1752600" cy="3810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04F6E"/>
                </a:solidFill>
              </a:rPr>
              <a:t>P.W</a:t>
            </a:r>
            <a:endParaRPr lang="ko-KR" altLang="en-US" dirty="0">
              <a:solidFill>
                <a:srgbClr val="204F6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F41228-BFD5-3AFF-258C-88296EEBD873}"/>
              </a:ext>
            </a:extLst>
          </p:cNvPr>
          <p:cNvSpPr txBox="1"/>
          <p:nvPr/>
        </p:nvSpPr>
        <p:spPr>
          <a:xfrm>
            <a:off x="2378626" y="1598202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NutriVision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809FEF-3B45-B6EA-1A21-16921E8879EE}"/>
              </a:ext>
            </a:extLst>
          </p:cNvPr>
          <p:cNvSpPr txBox="1"/>
          <p:nvPr/>
        </p:nvSpPr>
        <p:spPr>
          <a:xfrm>
            <a:off x="5998126" y="1598202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NutriVision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965D87-9400-E5E3-C9B4-5F8789E0C715}"/>
              </a:ext>
            </a:extLst>
          </p:cNvPr>
          <p:cNvSpPr txBox="1"/>
          <p:nvPr/>
        </p:nvSpPr>
        <p:spPr>
          <a:xfrm>
            <a:off x="6155456" y="40023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회원가입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080F8A9-D072-176B-F34F-E40BCA02276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28603" y="4186968"/>
            <a:ext cx="2426853" cy="46166"/>
          </a:xfrm>
          <a:prstGeom prst="straightConnector1">
            <a:avLst/>
          </a:prstGeom>
          <a:ln w="7620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88701FE-EDB2-F5F0-3D15-E946003800B0}"/>
              </a:ext>
            </a:extLst>
          </p:cNvPr>
          <p:cNvCxnSpPr/>
          <p:nvPr/>
        </p:nvCxnSpPr>
        <p:spPr>
          <a:xfrm>
            <a:off x="4805570" y="2967768"/>
            <a:ext cx="533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FFEC9DD-B42C-5D05-7730-F481AFAA4E95}"/>
              </a:ext>
            </a:extLst>
          </p:cNvPr>
          <p:cNvSpPr txBox="1"/>
          <p:nvPr/>
        </p:nvSpPr>
        <p:spPr>
          <a:xfrm>
            <a:off x="1861243" y="922036"/>
            <a:ext cx="136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register.html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E7877C-70C7-A597-7BEC-4B7AEAAF728D}"/>
              </a:ext>
            </a:extLst>
          </p:cNvPr>
          <p:cNvSpPr txBox="1"/>
          <p:nvPr/>
        </p:nvSpPr>
        <p:spPr>
          <a:xfrm>
            <a:off x="5545856" y="922036"/>
            <a:ext cx="11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login.html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3878C1-ED66-D233-5286-7766B3229131}"/>
              </a:ext>
            </a:extLst>
          </p:cNvPr>
          <p:cNvSpPr txBox="1"/>
          <p:nvPr/>
        </p:nvSpPr>
        <p:spPr>
          <a:xfrm>
            <a:off x="9203457" y="1379236"/>
            <a:ext cx="13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upload.html</a:t>
            </a:r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4971EBF-A356-B975-694D-F8A72C3788B4}"/>
              </a:ext>
            </a:extLst>
          </p:cNvPr>
          <p:cNvCxnSpPr/>
          <p:nvPr/>
        </p:nvCxnSpPr>
        <p:spPr>
          <a:xfrm>
            <a:off x="8441456" y="2948718"/>
            <a:ext cx="533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9958A59-499E-0810-CAD4-FCE1FA4022FA}"/>
              </a:ext>
            </a:extLst>
          </p:cNvPr>
          <p:cNvSpPr/>
          <p:nvPr/>
        </p:nvSpPr>
        <p:spPr>
          <a:xfrm>
            <a:off x="9584457" y="2252239"/>
            <a:ext cx="1390650" cy="74295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04F6E"/>
                </a:solidFill>
              </a:rPr>
              <a:t>image</a:t>
            </a:r>
            <a:endParaRPr lang="ko-KR" altLang="en-US" dirty="0">
              <a:solidFill>
                <a:srgbClr val="204F6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7613830-FED1-DDE0-0E49-DB29ED946511}"/>
              </a:ext>
            </a:extLst>
          </p:cNvPr>
          <p:cNvSpPr/>
          <p:nvPr/>
        </p:nvSpPr>
        <p:spPr>
          <a:xfrm>
            <a:off x="9584457" y="3119013"/>
            <a:ext cx="1390650" cy="74295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04F6E"/>
                </a:solidFill>
              </a:rPr>
              <a:t>video</a:t>
            </a:r>
            <a:endParaRPr lang="ko-KR" altLang="en-US" dirty="0">
              <a:solidFill>
                <a:srgbClr val="204F6E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9344F91-7B7C-ECF6-6783-69D202696501}"/>
              </a:ext>
            </a:extLst>
          </p:cNvPr>
          <p:cNvSpPr/>
          <p:nvPr/>
        </p:nvSpPr>
        <p:spPr>
          <a:xfrm>
            <a:off x="11108457" y="3444019"/>
            <a:ext cx="1173018" cy="36194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04F6E"/>
                </a:solidFill>
              </a:rPr>
              <a:t>journal</a:t>
            </a:r>
            <a:endParaRPr lang="ko-KR" altLang="en-US" dirty="0">
              <a:solidFill>
                <a:srgbClr val="204F6E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B6AA7F4-240A-F28D-37D6-7BCC0BEB182B}"/>
              </a:ext>
            </a:extLst>
          </p:cNvPr>
          <p:cNvCxnSpPr>
            <a:cxnSpLocks/>
          </p:cNvCxnSpPr>
          <p:nvPr/>
        </p:nvCxnSpPr>
        <p:spPr>
          <a:xfrm>
            <a:off x="11122179" y="2586768"/>
            <a:ext cx="3339078" cy="0"/>
          </a:xfrm>
          <a:prstGeom prst="straightConnector1">
            <a:avLst/>
          </a:prstGeom>
          <a:ln w="7620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51E6903-32D5-B29E-01CC-71268BC7DABF}"/>
              </a:ext>
            </a:extLst>
          </p:cNvPr>
          <p:cNvSpPr/>
          <p:nvPr/>
        </p:nvSpPr>
        <p:spPr>
          <a:xfrm>
            <a:off x="13927856" y="1748568"/>
            <a:ext cx="3657600" cy="2438400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28634396">
                  <a:custGeom>
                    <a:avLst/>
                    <a:gdLst>
                      <a:gd name="connsiteX0" fmla="*/ 0 w 3810000"/>
                      <a:gd name="connsiteY0" fmla="*/ 0 h 2438400"/>
                      <a:gd name="connsiteX1" fmla="*/ 468086 w 3810000"/>
                      <a:gd name="connsiteY1" fmla="*/ 0 h 2438400"/>
                      <a:gd name="connsiteX2" fmla="*/ 1050471 w 3810000"/>
                      <a:gd name="connsiteY2" fmla="*/ 0 h 2438400"/>
                      <a:gd name="connsiteX3" fmla="*/ 1556657 w 3810000"/>
                      <a:gd name="connsiteY3" fmla="*/ 0 h 2438400"/>
                      <a:gd name="connsiteX4" fmla="*/ 2177143 w 3810000"/>
                      <a:gd name="connsiteY4" fmla="*/ 0 h 2438400"/>
                      <a:gd name="connsiteX5" fmla="*/ 2797629 w 3810000"/>
                      <a:gd name="connsiteY5" fmla="*/ 0 h 2438400"/>
                      <a:gd name="connsiteX6" fmla="*/ 3810000 w 3810000"/>
                      <a:gd name="connsiteY6" fmla="*/ 0 h 2438400"/>
                      <a:gd name="connsiteX7" fmla="*/ 3810000 w 3810000"/>
                      <a:gd name="connsiteY7" fmla="*/ 487680 h 2438400"/>
                      <a:gd name="connsiteX8" fmla="*/ 3810000 w 3810000"/>
                      <a:gd name="connsiteY8" fmla="*/ 999744 h 2438400"/>
                      <a:gd name="connsiteX9" fmla="*/ 3810000 w 3810000"/>
                      <a:gd name="connsiteY9" fmla="*/ 1414272 h 2438400"/>
                      <a:gd name="connsiteX10" fmla="*/ 3810000 w 3810000"/>
                      <a:gd name="connsiteY10" fmla="*/ 1901952 h 2438400"/>
                      <a:gd name="connsiteX11" fmla="*/ 3810000 w 3810000"/>
                      <a:gd name="connsiteY11" fmla="*/ 2438400 h 2438400"/>
                      <a:gd name="connsiteX12" fmla="*/ 3265714 w 3810000"/>
                      <a:gd name="connsiteY12" fmla="*/ 2438400 h 2438400"/>
                      <a:gd name="connsiteX13" fmla="*/ 2835729 w 3810000"/>
                      <a:gd name="connsiteY13" fmla="*/ 2438400 h 2438400"/>
                      <a:gd name="connsiteX14" fmla="*/ 2329543 w 3810000"/>
                      <a:gd name="connsiteY14" fmla="*/ 2438400 h 2438400"/>
                      <a:gd name="connsiteX15" fmla="*/ 1861457 w 3810000"/>
                      <a:gd name="connsiteY15" fmla="*/ 2438400 h 2438400"/>
                      <a:gd name="connsiteX16" fmla="*/ 1240971 w 3810000"/>
                      <a:gd name="connsiteY16" fmla="*/ 2438400 h 2438400"/>
                      <a:gd name="connsiteX17" fmla="*/ 620486 w 3810000"/>
                      <a:gd name="connsiteY17" fmla="*/ 2438400 h 2438400"/>
                      <a:gd name="connsiteX18" fmla="*/ 0 w 3810000"/>
                      <a:gd name="connsiteY18" fmla="*/ 2438400 h 2438400"/>
                      <a:gd name="connsiteX19" fmla="*/ 0 w 3810000"/>
                      <a:gd name="connsiteY19" fmla="*/ 1926336 h 2438400"/>
                      <a:gd name="connsiteX20" fmla="*/ 0 w 3810000"/>
                      <a:gd name="connsiteY20" fmla="*/ 1414272 h 2438400"/>
                      <a:gd name="connsiteX21" fmla="*/ 0 w 3810000"/>
                      <a:gd name="connsiteY21" fmla="*/ 902208 h 2438400"/>
                      <a:gd name="connsiteX22" fmla="*/ 0 w 3810000"/>
                      <a:gd name="connsiteY22" fmla="*/ 0 h 2438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0000" h="2438400" extrusionOk="0">
                        <a:moveTo>
                          <a:pt x="0" y="0"/>
                        </a:moveTo>
                        <a:cubicBezTo>
                          <a:pt x="123387" y="-504"/>
                          <a:pt x="255791" y="24783"/>
                          <a:pt x="468086" y="0"/>
                        </a:cubicBezTo>
                        <a:cubicBezTo>
                          <a:pt x="680381" y="-24783"/>
                          <a:pt x="905855" y="61551"/>
                          <a:pt x="1050471" y="0"/>
                        </a:cubicBezTo>
                        <a:cubicBezTo>
                          <a:pt x="1195087" y="-61551"/>
                          <a:pt x="1367806" y="27889"/>
                          <a:pt x="1556657" y="0"/>
                        </a:cubicBezTo>
                        <a:cubicBezTo>
                          <a:pt x="1745508" y="-27889"/>
                          <a:pt x="2002654" y="6667"/>
                          <a:pt x="2177143" y="0"/>
                        </a:cubicBezTo>
                        <a:cubicBezTo>
                          <a:pt x="2351632" y="-6667"/>
                          <a:pt x="2670722" y="68882"/>
                          <a:pt x="2797629" y="0"/>
                        </a:cubicBezTo>
                        <a:cubicBezTo>
                          <a:pt x="2924536" y="-68882"/>
                          <a:pt x="3538579" y="26415"/>
                          <a:pt x="3810000" y="0"/>
                        </a:cubicBezTo>
                        <a:cubicBezTo>
                          <a:pt x="3821756" y="169090"/>
                          <a:pt x="3765304" y="343087"/>
                          <a:pt x="3810000" y="487680"/>
                        </a:cubicBezTo>
                        <a:cubicBezTo>
                          <a:pt x="3854696" y="632273"/>
                          <a:pt x="3767984" y="824040"/>
                          <a:pt x="3810000" y="999744"/>
                        </a:cubicBezTo>
                        <a:cubicBezTo>
                          <a:pt x="3852016" y="1175448"/>
                          <a:pt x="3790900" y="1309445"/>
                          <a:pt x="3810000" y="1414272"/>
                        </a:cubicBezTo>
                        <a:cubicBezTo>
                          <a:pt x="3829100" y="1519099"/>
                          <a:pt x="3763184" y="1696588"/>
                          <a:pt x="3810000" y="1901952"/>
                        </a:cubicBezTo>
                        <a:cubicBezTo>
                          <a:pt x="3856816" y="2107316"/>
                          <a:pt x="3779342" y="2248554"/>
                          <a:pt x="3810000" y="2438400"/>
                        </a:cubicBezTo>
                        <a:cubicBezTo>
                          <a:pt x="3553492" y="2453920"/>
                          <a:pt x="3421873" y="2396639"/>
                          <a:pt x="3265714" y="2438400"/>
                        </a:cubicBezTo>
                        <a:cubicBezTo>
                          <a:pt x="3109555" y="2480161"/>
                          <a:pt x="3032247" y="2430882"/>
                          <a:pt x="2835729" y="2438400"/>
                        </a:cubicBezTo>
                        <a:cubicBezTo>
                          <a:pt x="2639212" y="2445918"/>
                          <a:pt x="2546652" y="2401125"/>
                          <a:pt x="2329543" y="2438400"/>
                        </a:cubicBezTo>
                        <a:cubicBezTo>
                          <a:pt x="2112434" y="2475675"/>
                          <a:pt x="1975887" y="2431302"/>
                          <a:pt x="1861457" y="2438400"/>
                        </a:cubicBezTo>
                        <a:cubicBezTo>
                          <a:pt x="1747027" y="2445498"/>
                          <a:pt x="1475242" y="2364303"/>
                          <a:pt x="1240971" y="2438400"/>
                        </a:cubicBezTo>
                        <a:cubicBezTo>
                          <a:pt x="1006700" y="2512497"/>
                          <a:pt x="917514" y="2373454"/>
                          <a:pt x="620486" y="2438400"/>
                        </a:cubicBezTo>
                        <a:cubicBezTo>
                          <a:pt x="323459" y="2503346"/>
                          <a:pt x="231157" y="2392938"/>
                          <a:pt x="0" y="2438400"/>
                        </a:cubicBezTo>
                        <a:cubicBezTo>
                          <a:pt x="-38383" y="2200271"/>
                          <a:pt x="32971" y="2034036"/>
                          <a:pt x="0" y="1926336"/>
                        </a:cubicBezTo>
                        <a:cubicBezTo>
                          <a:pt x="-32971" y="1818636"/>
                          <a:pt x="43811" y="1530393"/>
                          <a:pt x="0" y="1414272"/>
                        </a:cubicBezTo>
                        <a:cubicBezTo>
                          <a:pt x="-43811" y="1298151"/>
                          <a:pt x="24157" y="1096599"/>
                          <a:pt x="0" y="902208"/>
                        </a:cubicBezTo>
                        <a:cubicBezTo>
                          <a:pt x="-24157" y="707817"/>
                          <a:pt x="77680" y="24283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77DFF46-B379-3FCF-221C-00D37E20C2FD}"/>
              </a:ext>
            </a:extLst>
          </p:cNvPr>
          <p:cNvSpPr/>
          <p:nvPr/>
        </p:nvSpPr>
        <p:spPr>
          <a:xfrm>
            <a:off x="9203456" y="5463318"/>
            <a:ext cx="3657600" cy="2438400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28634396">
                  <a:custGeom>
                    <a:avLst/>
                    <a:gdLst>
                      <a:gd name="connsiteX0" fmla="*/ 0 w 3810000"/>
                      <a:gd name="connsiteY0" fmla="*/ 0 h 2438400"/>
                      <a:gd name="connsiteX1" fmla="*/ 468086 w 3810000"/>
                      <a:gd name="connsiteY1" fmla="*/ 0 h 2438400"/>
                      <a:gd name="connsiteX2" fmla="*/ 1050471 w 3810000"/>
                      <a:gd name="connsiteY2" fmla="*/ 0 h 2438400"/>
                      <a:gd name="connsiteX3" fmla="*/ 1556657 w 3810000"/>
                      <a:gd name="connsiteY3" fmla="*/ 0 h 2438400"/>
                      <a:gd name="connsiteX4" fmla="*/ 2177143 w 3810000"/>
                      <a:gd name="connsiteY4" fmla="*/ 0 h 2438400"/>
                      <a:gd name="connsiteX5" fmla="*/ 2797629 w 3810000"/>
                      <a:gd name="connsiteY5" fmla="*/ 0 h 2438400"/>
                      <a:gd name="connsiteX6" fmla="*/ 3810000 w 3810000"/>
                      <a:gd name="connsiteY6" fmla="*/ 0 h 2438400"/>
                      <a:gd name="connsiteX7" fmla="*/ 3810000 w 3810000"/>
                      <a:gd name="connsiteY7" fmla="*/ 487680 h 2438400"/>
                      <a:gd name="connsiteX8" fmla="*/ 3810000 w 3810000"/>
                      <a:gd name="connsiteY8" fmla="*/ 999744 h 2438400"/>
                      <a:gd name="connsiteX9" fmla="*/ 3810000 w 3810000"/>
                      <a:gd name="connsiteY9" fmla="*/ 1414272 h 2438400"/>
                      <a:gd name="connsiteX10" fmla="*/ 3810000 w 3810000"/>
                      <a:gd name="connsiteY10" fmla="*/ 1901952 h 2438400"/>
                      <a:gd name="connsiteX11" fmla="*/ 3810000 w 3810000"/>
                      <a:gd name="connsiteY11" fmla="*/ 2438400 h 2438400"/>
                      <a:gd name="connsiteX12" fmla="*/ 3265714 w 3810000"/>
                      <a:gd name="connsiteY12" fmla="*/ 2438400 h 2438400"/>
                      <a:gd name="connsiteX13" fmla="*/ 2835729 w 3810000"/>
                      <a:gd name="connsiteY13" fmla="*/ 2438400 h 2438400"/>
                      <a:gd name="connsiteX14" fmla="*/ 2329543 w 3810000"/>
                      <a:gd name="connsiteY14" fmla="*/ 2438400 h 2438400"/>
                      <a:gd name="connsiteX15" fmla="*/ 1861457 w 3810000"/>
                      <a:gd name="connsiteY15" fmla="*/ 2438400 h 2438400"/>
                      <a:gd name="connsiteX16" fmla="*/ 1240971 w 3810000"/>
                      <a:gd name="connsiteY16" fmla="*/ 2438400 h 2438400"/>
                      <a:gd name="connsiteX17" fmla="*/ 620486 w 3810000"/>
                      <a:gd name="connsiteY17" fmla="*/ 2438400 h 2438400"/>
                      <a:gd name="connsiteX18" fmla="*/ 0 w 3810000"/>
                      <a:gd name="connsiteY18" fmla="*/ 2438400 h 2438400"/>
                      <a:gd name="connsiteX19" fmla="*/ 0 w 3810000"/>
                      <a:gd name="connsiteY19" fmla="*/ 1926336 h 2438400"/>
                      <a:gd name="connsiteX20" fmla="*/ 0 w 3810000"/>
                      <a:gd name="connsiteY20" fmla="*/ 1414272 h 2438400"/>
                      <a:gd name="connsiteX21" fmla="*/ 0 w 3810000"/>
                      <a:gd name="connsiteY21" fmla="*/ 902208 h 2438400"/>
                      <a:gd name="connsiteX22" fmla="*/ 0 w 3810000"/>
                      <a:gd name="connsiteY22" fmla="*/ 0 h 2438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0000" h="2438400" extrusionOk="0">
                        <a:moveTo>
                          <a:pt x="0" y="0"/>
                        </a:moveTo>
                        <a:cubicBezTo>
                          <a:pt x="123387" y="-504"/>
                          <a:pt x="255791" y="24783"/>
                          <a:pt x="468086" y="0"/>
                        </a:cubicBezTo>
                        <a:cubicBezTo>
                          <a:pt x="680381" y="-24783"/>
                          <a:pt x="905855" y="61551"/>
                          <a:pt x="1050471" y="0"/>
                        </a:cubicBezTo>
                        <a:cubicBezTo>
                          <a:pt x="1195087" y="-61551"/>
                          <a:pt x="1367806" y="27889"/>
                          <a:pt x="1556657" y="0"/>
                        </a:cubicBezTo>
                        <a:cubicBezTo>
                          <a:pt x="1745508" y="-27889"/>
                          <a:pt x="2002654" y="6667"/>
                          <a:pt x="2177143" y="0"/>
                        </a:cubicBezTo>
                        <a:cubicBezTo>
                          <a:pt x="2351632" y="-6667"/>
                          <a:pt x="2670722" y="68882"/>
                          <a:pt x="2797629" y="0"/>
                        </a:cubicBezTo>
                        <a:cubicBezTo>
                          <a:pt x="2924536" y="-68882"/>
                          <a:pt x="3538579" y="26415"/>
                          <a:pt x="3810000" y="0"/>
                        </a:cubicBezTo>
                        <a:cubicBezTo>
                          <a:pt x="3821756" y="169090"/>
                          <a:pt x="3765304" y="343087"/>
                          <a:pt x="3810000" y="487680"/>
                        </a:cubicBezTo>
                        <a:cubicBezTo>
                          <a:pt x="3854696" y="632273"/>
                          <a:pt x="3767984" y="824040"/>
                          <a:pt x="3810000" y="999744"/>
                        </a:cubicBezTo>
                        <a:cubicBezTo>
                          <a:pt x="3852016" y="1175448"/>
                          <a:pt x="3790900" y="1309445"/>
                          <a:pt x="3810000" y="1414272"/>
                        </a:cubicBezTo>
                        <a:cubicBezTo>
                          <a:pt x="3829100" y="1519099"/>
                          <a:pt x="3763184" y="1696588"/>
                          <a:pt x="3810000" y="1901952"/>
                        </a:cubicBezTo>
                        <a:cubicBezTo>
                          <a:pt x="3856816" y="2107316"/>
                          <a:pt x="3779342" y="2248554"/>
                          <a:pt x="3810000" y="2438400"/>
                        </a:cubicBezTo>
                        <a:cubicBezTo>
                          <a:pt x="3553492" y="2453920"/>
                          <a:pt x="3421873" y="2396639"/>
                          <a:pt x="3265714" y="2438400"/>
                        </a:cubicBezTo>
                        <a:cubicBezTo>
                          <a:pt x="3109555" y="2480161"/>
                          <a:pt x="3032247" y="2430882"/>
                          <a:pt x="2835729" y="2438400"/>
                        </a:cubicBezTo>
                        <a:cubicBezTo>
                          <a:pt x="2639212" y="2445918"/>
                          <a:pt x="2546652" y="2401125"/>
                          <a:pt x="2329543" y="2438400"/>
                        </a:cubicBezTo>
                        <a:cubicBezTo>
                          <a:pt x="2112434" y="2475675"/>
                          <a:pt x="1975887" y="2431302"/>
                          <a:pt x="1861457" y="2438400"/>
                        </a:cubicBezTo>
                        <a:cubicBezTo>
                          <a:pt x="1747027" y="2445498"/>
                          <a:pt x="1475242" y="2364303"/>
                          <a:pt x="1240971" y="2438400"/>
                        </a:cubicBezTo>
                        <a:cubicBezTo>
                          <a:pt x="1006700" y="2512497"/>
                          <a:pt x="917514" y="2373454"/>
                          <a:pt x="620486" y="2438400"/>
                        </a:cubicBezTo>
                        <a:cubicBezTo>
                          <a:pt x="323459" y="2503346"/>
                          <a:pt x="231157" y="2392938"/>
                          <a:pt x="0" y="2438400"/>
                        </a:cubicBezTo>
                        <a:cubicBezTo>
                          <a:pt x="-38383" y="2200271"/>
                          <a:pt x="32971" y="2034036"/>
                          <a:pt x="0" y="1926336"/>
                        </a:cubicBezTo>
                        <a:cubicBezTo>
                          <a:pt x="-32971" y="1818636"/>
                          <a:pt x="43811" y="1530393"/>
                          <a:pt x="0" y="1414272"/>
                        </a:cubicBezTo>
                        <a:cubicBezTo>
                          <a:pt x="-43811" y="1298151"/>
                          <a:pt x="24157" y="1096599"/>
                          <a:pt x="0" y="902208"/>
                        </a:cubicBezTo>
                        <a:cubicBezTo>
                          <a:pt x="-24157" y="707817"/>
                          <a:pt x="77680" y="24283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5E59A5E-AFCD-D3F2-067F-E8F3F271FBB1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10277118" y="4035824"/>
            <a:ext cx="246558" cy="1250210"/>
          </a:xfrm>
          <a:prstGeom prst="straightConnector1">
            <a:avLst/>
          </a:prstGeom>
          <a:ln w="7620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14D08FA-CC8F-BA12-C9F6-409E75D2F1B1}"/>
              </a:ext>
            </a:extLst>
          </p:cNvPr>
          <p:cNvSpPr txBox="1"/>
          <p:nvPr/>
        </p:nvSpPr>
        <p:spPr>
          <a:xfrm>
            <a:off x="9084676" y="5101368"/>
            <a:ext cx="1192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video.html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F4FAFA-8E16-12B4-3597-AE093FD1053D}"/>
              </a:ext>
            </a:extLst>
          </p:cNvPr>
          <p:cNvSpPr txBox="1"/>
          <p:nvPr/>
        </p:nvSpPr>
        <p:spPr>
          <a:xfrm>
            <a:off x="13865036" y="1360188"/>
            <a:ext cx="2081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Adjust_quanity.html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34787-8277-7659-69E1-610A94E20F73}"/>
              </a:ext>
            </a:extLst>
          </p:cNvPr>
          <p:cNvSpPr txBox="1"/>
          <p:nvPr/>
        </p:nvSpPr>
        <p:spPr>
          <a:xfrm>
            <a:off x="10206670" y="1806402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NutriVision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5EA05F-3849-A21E-C048-5C42F720DC47}"/>
              </a:ext>
            </a:extLst>
          </p:cNvPr>
          <p:cNvSpPr/>
          <p:nvPr/>
        </p:nvSpPr>
        <p:spPr>
          <a:xfrm>
            <a:off x="10279779" y="6196735"/>
            <a:ext cx="1390650" cy="74295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04F6E"/>
                </a:solidFill>
              </a:rPr>
              <a:t>video</a:t>
            </a:r>
            <a:endParaRPr lang="ko-KR" altLang="en-US" dirty="0">
              <a:solidFill>
                <a:srgbClr val="204F6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4425B3-6ADE-F693-6A71-5A8E6E212375}"/>
              </a:ext>
            </a:extLst>
          </p:cNvPr>
          <p:cNvSpPr/>
          <p:nvPr/>
        </p:nvSpPr>
        <p:spPr>
          <a:xfrm>
            <a:off x="10388593" y="7120663"/>
            <a:ext cx="1173018" cy="36194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04F6E"/>
                </a:solidFill>
              </a:rPr>
              <a:t>main</a:t>
            </a:r>
            <a:endParaRPr lang="ko-KR" altLang="en-US" dirty="0">
              <a:solidFill>
                <a:srgbClr val="204F6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D947A0-CD4E-16E0-8A52-73804390336D}"/>
              </a:ext>
            </a:extLst>
          </p:cNvPr>
          <p:cNvSpPr txBox="1"/>
          <p:nvPr/>
        </p:nvSpPr>
        <p:spPr>
          <a:xfrm>
            <a:off x="15185667" y="180472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양 조절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5A05C2-53F1-CDC2-3D54-A6763C0C67C3}"/>
              </a:ext>
            </a:extLst>
          </p:cNvPr>
          <p:cNvSpPr/>
          <p:nvPr/>
        </p:nvSpPr>
        <p:spPr>
          <a:xfrm>
            <a:off x="14794847" y="2200576"/>
            <a:ext cx="1923618" cy="17733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04F6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FBF03E-3D00-B4DF-2C3B-DFC3938C97C4}"/>
              </a:ext>
            </a:extLst>
          </p:cNvPr>
          <p:cNvSpPr/>
          <p:nvPr/>
        </p:nvSpPr>
        <p:spPr>
          <a:xfrm>
            <a:off x="15033659" y="2386705"/>
            <a:ext cx="1475474" cy="74295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04F6E"/>
                </a:solidFill>
              </a:rPr>
              <a:t>data</a:t>
            </a:r>
            <a:endParaRPr lang="ko-KR" altLang="en-US" dirty="0">
              <a:solidFill>
                <a:srgbClr val="204F6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9E6E57-3B92-7E91-088C-5BA95E9B1C3E}"/>
              </a:ext>
            </a:extLst>
          </p:cNvPr>
          <p:cNvSpPr/>
          <p:nvPr/>
        </p:nvSpPr>
        <p:spPr>
          <a:xfrm>
            <a:off x="15033659" y="3598983"/>
            <a:ext cx="667294" cy="22908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rgbClr val="204F6E"/>
                </a:solidFill>
              </a:rPr>
              <a:t>cal</a:t>
            </a:r>
            <a:endParaRPr lang="ko-KR" altLang="en-US" sz="1600" dirty="0">
              <a:solidFill>
                <a:srgbClr val="204F6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A6FD68-EF89-3984-40FD-3BD316E4F2C1}"/>
              </a:ext>
            </a:extLst>
          </p:cNvPr>
          <p:cNvSpPr/>
          <p:nvPr/>
        </p:nvSpPr>
        <p:spPr>
          <a:xfrm>
            <a:off x="15781795" y="3599277"/>
            <a:ext cx="727338" cy="22908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204F6E"/>
                </a:solidFill>
              </a:rPr>
              <a:t>exit</a:t>
            </a:r>
            <a:endParaRPr lang="ko-KR" altLang="en-US" sz="1600" dirty="0">
              <a:solidFill>
                <a:srgbClr val="204F6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2174AC-0949-5423-18DA-B07D414AED0D}"/>
              </a:ext>
            </a:extLst>
          </p:cNvPr>
          <p:cNvSpPr/>
          <p:nvPr/>
        </p:nvSpPr>
        <p:spPr>
          <a:xfrm>
            <a:off x="15029316" y="3242271"/>
            <a:ext cx="1479816" cy="22908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204F6E"/>
                </a:solidFill>
              </a:rPr>
              <a:t>input</a:t>
            </a:r>
            <a:endParaRPr lang="ko-KR" altLang="en-US" sz="1600" dirty="0">
              <a:solidFill>
                <a:srgbClr val="204F6E"/>
              </a:solidFill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A69B92B9-DD1A-9AC1-E470-B0CD3034DF25}"/>
              </a:ext>
            </a:extLst>
          </p:cNvPr>
          <p:cNvCxnSpPr>
            <a:cxnSpLocks/>
          </p:cNvCxnSpPr>
          <p:nvPr/>
        </p:nvCxnSpPr>
        <p:spPr>
          <a:xfrm flipV="1">
            <a:off x="12959608" y="4288236"/>
            <a:ext cx="2741344" cy="2367920"/>
          </a:xfrm>
          <a:prstGeom prst="bentConnector3">
            <a:avLst>
              <a:gd name="adj1" fmla="val 100034"/>
            </a:avLst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995A032-5DB0-6AFE-7BFB-DAB622786A52}"/>
              </a:ext>
            </a:extLst>
          </p:cNvPr>
          <p:cNvCxnSpPr/>
          <p:nvPr/>
        </p:nvCxnSpPr>
        <p:spPr>
          <a:xfrm>
            <a:off x="17833106" y="2967768"/>
            <a:ext cx="533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9DE65E2-5B4D-4197-1225-D7A9469C2998}"/>
              </a:ext>
            </a:extLst>
          </p:cNvPr>
          <p:cNvSpPr/>
          <p:nvPr/>
        </p:nvSpPr>
        <p:spPr>
          <a:xfrm>
            <a:off x="18652256" y="1729518"/>
            <a:ext cx="3657600" cy="2438400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28634396">
                  <a:custGeom>
                    <a:avLst/>
                    <a:gdLst>
                      <a:gd name="connsiteX0" fmla="*/ 0 w 3810000"/>
                      <a:gd name="connsiteY0" fmla="*/ 0 h 2438400"/>
                      <a:gd name="connsiteX1" fmla="*/ 468086 w 3810000"/>
                      <a:gd name="connsiteY1" fmla="*/ 0 h 2438400"/>
                      <a:gd name="connsiteX2" fmla="*/ 1050471 w 3810000"/>
                      <a:gd name="connsiteY2" fmla="*/ 0 h 2438400"/>
                      <a:gd name="connsiteX3" fmla="*/ 1556657 w 3810000"/>
                      <a:gd name="connsiteY3" fmla="*/ 0 h 2438400"/>
                      <a:gd name="connsiteX4" fmla="*/ 2177143 w 3810000"/>
                      <a:gd name="connsiteY4" fmla="*/ 0 h 2438400"/>
                      <a:gd name="connsiteX5" fmla="*/ 2797629 w 3810000"/>
                      <a:gd name="connsiteY5" fmla="*/ 0 h 2438400"/>
                      <a:gd name="connsiteX6" fmla="*/ 3810000 w 3810000"/>
                      <a:gd name="connsiteY6" fmla="*/ 0 h 2438400"/>
                      <a:gd name="connsiteX7" fmla="*/ 3810000 w 3810000"/>
                      <a:gd name="connsiteY7" fmla="*/ 487680 h 2438400"/>
                      <a:gd name="connsiteX8" fmla="*/ 3810000 w 3810000"/>
                      <a:gd name="connsiteY8" fmla="*/ 999744 h 2438400"/>
                      <a:gd name="connsiteX9" fmla="*/ 3810000 w 3810000"/>
                      <a:gd name="connsiteY9" fmla="*/ 1414272 h 2438400"/>
                      <a:gd name="connsiteX10" fmla="*/ 3810000 w 3810000"/>
                      <a:gd name="connsiteY10" fmla="*/ 1901952 h 2438400"/>
                      <a:gd name="connsiteX11" fmla="*/ 3810000 w 3810000"/>
                      <a:gd name="connsiteY11" fmla="*/ 2438400 h 2438400"/>
                      <a:gd name="connsiteX12" fmla="*/ 3265714 w 3810000"/>
                      <a:gd name="connsiteY12" fmla="*/ 2438400 h 2438400"/>
                      <a:gd name="connsiteX13" fmla="*/ 2835729 w 3810000"/>
                      <a:gd name="connsiteY13" fmla="*/ 2438400 h 2438400"/>
                      <a:gd name="connsiteX14" fmla="*/ 2329543 w 3810000"/>
                      <a:gd name="connsiteY14" fmla="*/ 2438400 h 2438400"/>
                      <a:gd name="connsiteX15" fmla="*/ 1861457 w 3810000"/>
                      <a:gd name="connsiteY15" fmla="*/ 2438400 h 2438400"/>
                      <a:gd name="connsiteX16" fmla="*/ 1240971 w 3810000"/>
                      <a:gd name="connsiteY16" fmla="*/ 2438400 h 2438400"/>
                      <a:gd name="connsiteX17" fmla="*/ 620486 w 3810000"/>
                      <a:gd name="connsiteY17" fmla="*/ 2438400 h 2438400"/>
                      <a:gd name="connsiteX18" fmla="*/ 0 w 3810000"/>
                      <a:gd name="connsiteY18" fmla="*/ 2438400 h 2438400"/>
                      <a:gd name="connsiteX19" fmla="*/ 0 w 3810000"/>
                      <a:gd name="connsiteY19" fmla="*/ 1926336 h 2438400"/>
                      <a:gd name="connsiteX20" fmla="*/ 0 w 3810000"/>
                      <a:gd name="connsiteY20" fmla="*/ 1414272 h 2438400"/>
                      <a:gd name="connsiteX21" fmla="*/ 0 w 3810000"/>
                      <a:gd name="connsiteY21" fmla="*/ 902208 h 2438400"/>
                      <a:gd name="connsiteX22" fmla="*/ 0 w 3810000"/>
                      <a:gd name="connsiteY22" fmla="*/ 0 h 2438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0000" h="2438400" extrusionOk="0">
                        <a:moveTo>
                          <a:pt x="0" y="0"/>
                        </a:moveTo>
                        <a:cubicBezTo>
                          <a:pt x="123387" y="-504"/>
                          <a:pt x="255791" y="24783"/>
                          <a:pt x="468086" y="0"/>
                        </a:cubicBezTo>
                        <a:cubicBezTo>
                          <a:pt x="680381" y="-24783"/>
                          <a:pt x="905855" y="61551"/>
                          <a:pt x="1050471" y="0"/>
                        </a:cubicBezTo>
                        <a:cubicBezTo>
                          <a:pt x="1195087" y="-61551"/>
                          <a:pt x="1367806" y="27889"/>
                          <a:pt x="1556657" y="0"/>
                        </a:cubicBezTo>
                        <a:cubicBezTo>
                          <a:pt x="1745508" y="-27889"/>
                          <a:pt x="2002654" y="6667"/>
                          <a:pt x="2177143" y="0"/>
                        </a:cubicBezTo>
                        <a:cubicBezTo>
                          <a:pt x="2351632" y="-6667"/>
                          <a:pt x="2670722" y="68882"/>
                          <a:pt x="2797629" y="0"/>
                        </a:cubicBezTo>
                        <a:cubicBezTo>
                          <a:pt x="2924536" y="-68882"/>
                          <a:pt x="3538579" y="26415"/>
                          <a:pt x="3810000" y="0"/>
                        </a:cubicBezTo>
                        <a:cubicBezTo>
                          <a:pt x="3821756" y="169090"/>
                          <a:pt x="3765304" y="343087"/>
                          <a:pt x="3810000" y="487680"/>
                        </a:cubicBezTo>
                        <a:cubicBezTo>
                          <a:pt x="3854696" y="632273"/>
                          <a:pt x="3767984" y="824040"/>
                          <a:pt x="3810000" y="999744"/>
                        </a:cubicBezTo>
                        <a:cubicBezTo>
                          <a:pt x="3852016" y="1175448"/>
                          <a:pt x="3790900" y="1309445"/>
                          <a:pt x="3810000" y="1414272"/>
                        </a:cubicBezTo>
                        <a:cubicBezTo>
                          <a:pt x="3829100" y="1519099"/>
                          <a:pt x="3763184" y="1696588"/>
                          <a:pt x="3810000" y="1901952"/>
                        </a:cubicBezTo>
                        <a:cubicBezTo>
                          <a:pt x="3856816" y="2107316"/>
                          <a:pt x="3779342" y="2248554"/>
                          <a:pt x="3810000" y="2438400"/>
                        </a:cubicBezTo>
                        <a:cubicBezTo>
                          <a:pt x="3553492" y="2453920"/>
                          <a:pt x="3421873" y="2396639"/>
                          <a:pt x="3265714" y="2438400"/>
                        </a:cubicBezTo>
                        <a:cubicBezTo>
                          <a:pt x="3109555" y="2480161"/>
                          <a:pt x="3032247" y="2430882"/>
                          <a:pt x="2835729" y="2438400"/>
                        </a:cubicBezTo>
                        <a:cubicBezTo>
                          <a:pt x="2639212" y="2445918"/>
                          <a:pt x="2546652" y="2401125"/>
                          <a:pt x="2329543" y="2438400"/>
                        </a:cubicBezTo>
                        <a:cubicBezTo>
                          <a:pt x="2112434" y="2475675"/>
                          <a:pt x="1975887" y="2431302"/>
                          <a:pt x="1861457" y="2438400"/>
                        </a:cubicBezTo>
                        <a:cubicBezTo>
                          <a:pt x="1747027" y="2445498"/>
                          <a:pt x="1475242" y="2364303"/>
                          <a:pt x="1240971" y="2438400"/>
                        </a:cubicBezTo>
                        <a:cubicBezTo>
                          <a:pt x="1006700" y="2512497"/>
                          <a:pt x="917514" y="2373454"/>
                          <a:pt x="620486" y="2438400"/>
                        </a:cubicBezTo>
                        <a:cubicBezTo>
                          <a:pt x="323459" y="2503346"/>
                          <a:pt x="231157" y="2392938"/>
                          <a:pt x="0" y="2438400"/>
                        </a:cubicBezTo>
                        <a:cubicBezTo>
                          <a:pt x="-38383" y="2200271"/>
                          <a:pt x="32971" y="2034036"/>
                          <a:pt x="0" y="1926336"/>
                        </a:cubicBezTo>
                        <a:cubicBezTo>
                          <a:pt x="-32971" y="1818636"/>
                          <a:pt x="43811" y="1530393"/>
                          <a:pt x="0" y="1414272"/>
                        </a:cubicBezTo>
                        <a:cubicBezTo>
                          <a:pt x="-43811" y="1298151"/>
                          <a:pt x="24157" y="1096599"/>
                          <a:pt x="0" y="902208"/>
                        </a:cubicBezTo>
                        <a:cubicBezTo>
                          <a:pt x="-24157" y="707817"/>
                          <a:pt x="77680" y="24283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EECEEF-8563-4D60-3B55-87228F2630FC}"/>
              </a:ext>
            </a:extLst>
          </p:cNvPr>
          <p:cNvSpPr txBox="1"/>
          <p:nvPr/>
        </p:nvSpPr>
        <p:spPr>
          <a:xfrm>
            <a:off x="18652256" y="1267854"/>
            <a:ext cx="23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Result_with_bbox.html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BF1A55-4E89-2FED-DBE5-9ED36AE48E36}"/>
              </a:ext>
            </a:extLst>
          </p:cNvPr>
          <p:cNvSpPr txBox="1"/>
          <p:nvPr/>
        </p:nvSpPr>
        <p:spPr>
          <a:xfrm>
            <a:off x="19794651" y="180472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분석 결과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138EB1C-3EAE-688F-818B-63EC8265DE54}"/>
              </a:ext>
            </a:extLst>
          </p:cNvPr>
          <p:cNvSpPr/>
          <p:nvPr/>
        </p:nvSpPr>
        <p:spPr>
          <a:xfrm>
            <a:off x="20002370" y="2310542"/>
            <a:ext cx="957372" cy="48573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04F6E"/>
                </a:solidFill>
              </a:rPr>
              <a:t>data</a:t>
            </a:r>
            <a:endParaRPr lang="ko-KR" altLang="en-US" dirty="0">
              <a:solidFill>
                <a:srgbClr val="204F6E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2296C28-4655-9A0C-9AA6-44F482208D48}"/>
              </a:ext>
            </a:extLst>
          </p:cNvPr>
          <p:cNvSpPr/>
          <p:nvPr/>
        </p:nvSpPr>
        <p:spPr>
          <a:xfrm>
            <a:off x="19333186" y="2928513"/>
            <a:ext cx="2367072" cy="74295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04F6E"/>
                </a:solidFill>
              </a:rPr>
              <a:t>Info</a:t>
            </a:r>
            <a:r>
              <a:rPr lang="ko-KR" altLang="en-US" dirty="0">
                <a:solidFill>
                  <a:srgbClr val="204F6E"/>
                </a:solidFill>
              </a:rPr>
              <a:t> 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8180AC9-28C8-92EC-F473-C66C3E31D0E7}"/>
              </a:ext>
            </a:extLst>
          </p:cNvPr>
          <p:cNvSpPr/>
          <p:nvPr/>
        </p:nvSpPr>
        <p:spPr>
          <a:xfrm>
            <a:off x="19024829" y="3806743"/>
            <a:ext cx="1096526" cy="22908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204F6E"/>
                </a:solidFill>
              </a:rPr>
              <a:t>journal</a:t>
            </a:r>
            <a:endParaRPr lang="ko-KR" altLang="en-US" sz="1600" dirty="0">
              <a:solidFill>
                <a:srgbClr val="204F6E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479CD28-EDCA-F09A-D3BF-3394B040A8D6}"/>
              </a:ext>
            </a:extLst>
          </p:cNvPr>
          <p:cNvSpPr/>
          <p:nvPr/>
        </p:nvSpPr>
        <p:spPr>
          <a:xfrm>
            <a:off x="20959743" y="3792419"/>
            <a:ext cx="1096526" cy="22908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204F6E"/>
                </a:solidFill>
              </a:rPr>
              <a:t>main</a:t>
            </a:r>
            <a:endParaRPr lang="ko-KR" altLang="en-US" sz="1600" dirty="0">
              <a:solidFill>
                <a:srgbClr val="204F6E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C5AA759-BC02-AC3C-281F-1F80EAD704F1}"/>
              </a:ext>
            </a:extLst>
          </p:cNvPr>
          <p:cNvCxnSpPr>
            <a:cxnSpLocks/>
          </p:cNvCxnSpPr>
          <p:nvPr/>
        </p:nvCxnSpPr>
        <p:spPr>
          <a:xfrm>
            <a:off x="20462224" y="4332279"/>
            <a:ext cx="0" cy="2323878"/>
          </a:xfrm>
          <a:prstGeom prst="straightConnector1">
            <a:avLst/>
          </a:prstGeom>
          <a:ln w="7620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3C6430-46EB-7332-6F35-D40232AE9B0A}"/>
              </a:ext>
            </a:extLst>
          </p:cNvPr>
          <p:cNvSpPr/>
          <p:nvPr/>
        </p:nvSpPr>
        <p:spPr>
          <a:xfrm>
            <a:off x="18647060" y="7120662"/>
            <a:ext cx="3657600" cy="2438400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28634396">
                  <a:custGeom>
                    <a:avLst/>
                    <a:gdLst>
                      <a:gd name="connsiteX0" fmla="*/ 0 w 3810000"/>
                      <a:gd name="connsiteY0" fmla="*/ 0 h 2438400"/>
                      <a:gd name="connsiteX1" fmla="*/ 468086 w 3810000"/>
                      <a:gd name="connsiteY1" fmla="*/ 0 h 2438400"/>
                      <a:gd name="connsiteX2" fmla="*/ 1050471 w 3810000"/>
                      <a:gd name="connsiteY2" fmla="*/ 0 h 2438400"/>
                      <a:gd name="connsiteX3" fmla="*/ 1556657 w 3810000"/>
                      <a:gd name="connsiteY3" fmla="*/ 0 h 2438400"/>
                      <a:gd name="connsiteX4" fmla="*/ 2177143 w 3810000"/>
                      <a:gd name="connsiteY4" fmla="*/ 0 h 2438400"/>
                      <a:gd name="connsiteX5" fmla="*/ 2797629 w 3810000"/>
                      <a:gd name="connsiteY5" fmla="*/ 0 h 2438400"/>
                      <a:gd name="connsiteX6" fmla="*/ 3810000 w 3810000"/>
                      <a:gd name="connsiteY6" fmla="*/ 0 h 2438400"/>
                      <a:gd name="connsiteX7" fmla="*/ 3810000 w 3810000"/>
                      <a:gd name="connsiteY7" fmla="*/ 487680 h 2438400"/>
                      <a:gd name="connsiteX8" fmla="*/ 3810000 w 3810000"/>
                      <a:gd name="connsiteY8" fmla="*/ 999744 h 2438400"/>
                      <a:gd name="connsiteX9" fmla="*/ 3810000 w 3810000"/>
                      <a:gd name="connsiteY9" fmla="*/ 1414272 h 2438400"/>
                      <a:gd name="connsiteX10" fmla="*/ 3810000 w 3810000"/>
                      <a:gd name="connsiteY10" fmla="*/ 1901952 h 2438400"/>
                      <a:gd name="connsiteX11" fmla="*/ 3810000 w 3810000"/>
                      <a:gd name="connsiteY11" fmla="*/ 2438400 h 2438400"/>
                      <a:gd name="connsiteX12" fmla="*/ 3265714 w 3810000"/>
                      <a:gd name="connsiteY12" fmla="*/ 2438400 h 2438400"/>
                      <a:gd name="connsiteX13" fmla="*/ 2835729 w 3810000"/>
                      <a:gd name="connsiteY13" fmla="*/ 2438400 h 2438400"/>
                      <a:gd name="connsiteX14" fmla="*/ 2329543 w 3810000"/>
                      <a:gd name="connsiteY14" fmla="*/ 2438400 h 2438400"/>
                      <a:gd name="connsiteX15" fmla="*/ 1861457 w 3810000"/>
                      <a:gd name="connsiteY15" fmla="*/ 2438400 h 2438400"/>
                      <a:gd name="connsiteX16" fmla="*/ 1240971 w 3810000"/>
                      <a:gd name="connsiteY16" fmla="*/ 2438400 h 2438400"/>
                      <a:gd name="connsiteX17" fmla="*/ 620486 w 3810000"/>
                      <a:gd name="connsiteY17" fmla="*/ 2438400 h 2438400"/>
                      <a:gd name="connsiteX18" fmla="*/ 0 w 3810000"/>
                      <a:gd name="connsiteY18" fmla="*/ 2438400 h 2438400"/>
                      <a:gd name="connsiteX19" fmla="*/ 0 w 3810000"/>
                      <a:gd name="connsiteY19" fmla="*/ 1926336 h 2438400"/>
                      <a:gd name="connsiteX20" fmla="*/ 0 w 3810000"/>
                      <a:gd name="connsiteY20" fmla="*/ 1414272 h 2438400"/>
                      <a:gd name="connsiteX21" fmla="*/ 0 w 3810000"/>
                      <a:gd name="connsiteY21" fmla="*/ 902208 h 2438400"/>
                      <a:gd name="connsiteX22" fmla="*/ 0 w 3810000"/>
                      <a:gd name="connsiteY22" fmla="*/ 0 h 2438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0000" h="2438400" extrusionOk="0">
                        <a:moveTo>
                          <a:pt x="0" y="0"/>
                        </a:moveTo>
                        <a:cubicBezTo>
                          <a:pt x="123387" y="-504"/>
                          <a:pt x="255791" y="24783"/>
                          <a:pt x="468086" y="0"/>
                        </a:cubicBezTo>
                        <a:cubicBezTo>
                          <a:pt x="680381" y="-24783"/>
                          <a:pt x="905855" y="61551"/>
                          <a:pt x="1050471" y="0"/>
                        </a:cubicBezTo>
                        <a:cubicBezTo>
                          <a:pt x="1195087" y="-61551"/>
                          <a:pt x="1367806" y="27889"/>
                          <a:pt x="1556657" y="0"/>
                        </a:cubicBezTo>
                        <a:cubicBezTo>
                          <a:pt x="1745508" y="-27889"/>
                          <a:pt x="2002654" y="6667"/>
                          <a:pt x="2177143" y="0"/>
                        </a:cubicBezTo>
                        <a:cubicBezTo>
                          <a:pt x="2351632" y="-6667"/>
                          <a:pt x="2670722" y="68882"/>
                          <a:pt x="2797629" y="0"/>
                        </a:cubicBezTo>
                        <a:cubicBezTo>
                          <a:pt x="2924536" y="-68882"/>
                          <a:pt x="3538579" y="26415"/>
                          <a:pt x="3810000" y="0"/>
                        </a:cubicBezTo>
                        <a:cubicBezTo>
                          <a:pt x="3821756" y="169090"/>
                          <a:pt x="3765304" y="343087"/>
                          <a:pt x="3810000" y="487680"/>
                        </a:cubicBezTo>
                        <a:cubicBezTo>
                          <a:pt x="3854696" y="632273"/>
                          <a:pt x="3767984" y="824040"/>
                          <a:pt x="3810000" y="999744"/>
                        </a:cubicBezTo>
                        <a:cubicBezTo>
                          <a:pt x="3852016" y="1175448"/>
                          <a:pt x="3790900" y="1309445"/>
                          <a:pt x="3810000" y="1414272"/>
                        </a:cubicBezTo>
                        <a:cubicBezTo>
                          <a:pt x="3829100" y="1519099"/>
                          <a:pt x="3763184" y="1696588"/>
                          <a:pt x="3810000" y="1901952"/>
                        </a:cubicBezTo>
                        <a:cubicBezTo>
                          <a:pt x="3856816" y="2107316"/>
                          <a:pt x="3779342" y="2248554"/>
                          <a:pt x="3810000" y="2438400"/>
                        </a:cubicBezTo>
                        <a:cubicBezTo>
                          <a:pt x="3553492" y="2453920"/>
                          <a:pt x="3421873" y="2396639"/>
                          <a:pt x="3265714" y="2438400"/>
                        </a:cubicBezTo>
                        <a:cubicBezTo>
                          <a:pt x="3109555" y="2480161"/>
                          <a:pt x="3032247" y="2430882"/>
                          <a:pt x="2835729" y="2438400"/>
                        </a:cubicBezTo>
                        <a:cubicBezTo>
                          <a:pt x="2639212" y="2445918"/>
                          <a:pt x="2546652" y="2401125"/>
                          <a:pt x="2329543" y="2438400"/>
                        </a:cubicBezTo>
                        <a:cubicBezTo>
                          <a:pt x="2112434" y="2475675"/>
                          <a:pt x="1975887" y="2431302"/>
                          <a:pt x="1861457" y="2438400"/>
                        </a:cubicBezTo>
                        <a:cubicBezTo>
                          <a:pt x="1747027" y="2445498"/>
                          <a:pt x="1475242" y="2364303"/>
                          <a:pt x="1240971" y="2438400"/>
                        </a:cubicBezTo>
                        <a:cubicBezTo>
                          <a:pt x="1006700" y="2512497"/>
                          <a:pt x="917514" y="2373454"/>
                          <a:pt x="620486" y="2438400"/>
                        </a:cubicBezTo>
                        <a:cubicBezTo>
                          <a:pt x="323459" y="2503346"/>
                          <a:pt x="231157" y="2392938"/>
                          <a:pt x="0" y="2438400"/>
                        </a:cubicBezTo>
                        <a:cubicBezTo>
                          <a:pt x="-38383" y="2200271"/>
                          <a:pt x="32971" y="2034036"/>
                          <a:pt x="0" y="1926336"/>
                        </a:cubicBezTo>
                        <a:cubicBezTo>
                          <a:pt x="-32971" y="1818636"/>
                          <a:pt x="43811" y="1530393"/>
                          <a:pt x="0" y="1414272"/>
                        </a:cubicBezTo>
                        <a:cubicBezTo>
                          <a:pt x="-43811" y="1298151"/>
                          <a:pt x="24157" y="1096599"/>
                          <a:pt x="0" y="902208"/>
                        </a:cubicBezTo>
                        <a:cubicBezTo>
                          <a:pt x="-24157" y="707817"/>
                          <a:pt x="77680" y="24283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B90B0-72D9-D2A7-AA81-A60BC58D641B}"/>
              </a:ext>
            </a:extLst>
          </p:cNvPr>
          <p:cNvSpPr txBox="1"/>
          <p:nvPr/>
        </p:nvSpPr>
        <p:spPr>
          <a:xfrm>
            <a:off x="18492246" y="6682518"/>
            <a:ext cx="195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Journal_entry.html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412A07D-92CC-6E56-1D92-C65E8920C685}"/>
              </a:ext>
            </a:extLst>
          </p:cNvPr>
          <p:cNvSpPr/>
          <p:nvPr/>
        </p:nvSpPr>
        <p:spPr>
          <a:xfrm>
            <a:off x="20011608" y="7492162"/>
            <a:ext cx="957372" cy="48573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04F6E"/>
                </a:solidFill>
              </a:rPr>
              <a:t>data</a:t>
            </a:r>
            <a:endParaRPr lang="ko-KR" altLang="en-US" dirty="0">
              <a:solidFill>
                <a:srgbClr val="204F6E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14A24ED-1A9A-6023-5FEE-8752BB6C5B07}"/>
              </a:ext>
            </a:extLst>
          </p:cNvPr>
          <p:cNvSpPr/>
          <p:nvPr/>
        </p:nvSpPr>
        <p:spPr>
          <a:xfrm>
            <a:off x="19342424" y="8110133"/>
            <a:ext cx="2367072" cy="74295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04F6E"/>
                </a:solidFill>
              </a:rPr>
              <a:t>Info</a:t>
            </a:r>
            <a:r>
              <a:rPr lang="ko-KR" altLang="en-US" dirty="0">
                <a:solidFill>
                  <a:srgbClr val="204F6E"/>
                </a:solidFill>
              </a:rPr>
              <a:t> 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66F41F1-212D-3921-77CB-E27BA0371C30}"/>
              </a:ext>
            </a:extLst>
          </p:cNvPr>
          <p:cNvSpPr/>
          <p:nvPr/>
        </p:nvSpPr>
        <p:spPr>
          <a:xfrm>
            <a:off x="20968981" y="8974039"/>
            <a:ext cx="1096526" cy="22908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204F6E"/>
                </a:solidFill>
              </a:rPr>
              <a:t>save</a:t>
            </a:r>
            <a:endParaRPr lang="ko-KR" altLang="en-US" sz="1600" dirty="0">
              <a:solidFill>
                <a:srgbClr val="204F6E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CCDEB44-FD96-22AC-2FB7-5AE65FA1CA90}"/>
              </a:ext>
            </a:extLst>
          </p:cNvPr>
          <p:cNvCxnSpPr>
            <a:cxnSpLocks/>
          </p:cNvCxnSpPr>
          <p:nvPr/>
        </p:nvCxnSpPr>
        <p:spPr>
          <a:xfrm flipH="1">
            <a:off x="14794847" y="9559062"/>
            <a:ext cx="3585946" cy="1524584"/>
          </a:xfrm>
          <a:prstGeom prst="straightConnector1">
            <a:avLst/>
          </a:prstGeom>
          <a:ln w="7620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C6C4919-4B69-53F6-55BE-5A973A8D8038}"/>
              </a:ext>
            </a:extLst>
          </p:cNvPr>
          <p:cNvSpPr/>
          <p:nvPr/>
        </p:nvSpPr>
        <p:spPr>
          <a:xfrm>
            <a:off x="10823130" y="9729834"/>
            <a:ext cx="3657600" cy="2438400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28634396">
                  <a:custGeom>
                    <a:avLst/>
                    <a:gdLst>
                      <a:gd name="connsiteX0" fmla="*/ 0 w 3810000"/>
                      <a:gd name="connsiteY0" fmla="*/ 0 h 2438400"/>
                      <a:gd name="connsiteX1" fmla="*/ 468086 w 3810000"/>
                      <a:gd name="connsiteY1" fmla="*/ 0 h 2438400"/>
                      <a:gd name="connsiteX2" fmla="*/ 1050471 w 3810000"/>
                      <a:gd name="connsiteY2" fmla="*/ 0 h 2438400"/>
                      <a:gd name="connsiteX3" fmla="*/ 1556657 w 3810000"/>
                      <a:gd name="connsiteY3" fmla="*/ 0 h 2438400"/>
                      <a:gd name="connsiteX4" fmla="*/ 2177143 w 3810000"/>
                      <a:gd name="connsiteY4" fmla="*/ 0 h 2438400"/>
                      <a:gd name="connsiteX5" fmla="*/ 2797629 w 3810000"/>
                      <a:gd name="connsiteY5" fmla="*/ 0 h 2438400"/>
                      <a:gd name="connsiteX6" fmla="*/ 3810000 w 3810000"/>
                      <a:gd name="connsiteY6" fmla="*/ 0 h 2438400"/>
                      <a:gd name="connsiteX7" fmla="*/ 3810000 w 3810000"/>
                      <a:gd name="connsiteY7" fmla="*/ 487680 h 2438400"/>
                      <a:gd name="connsiteX8" fmla="*/ 3810000 w 3810000"/>
                      <a:gd name="connsiteY8" fmla="*/ 999744 h 2438400"/>
                      <a:gd name="connsiteX9" fmla="*/ 3810000 w 3810000"/>
                      <a:gd name="connsiteY9" fmla="*/ 1414272 h 2438400"/>
                      <a:gd name="connsiteX10" fmla="*/ 3810000 w 3810000"/>
                      <a:gd name="connsiteY10" fmla="*/ 1901952 h 2438400"/>
                      <a:gd name="connsiteX11" fmla="*/ 3810000 w 3810000"/>
                      <a:gd name="connsiteY11" fmla="*/ 2438400 h 2438400"/>
                      <a:gd name="connsiteX12" fmla="*/ 3265714 w 3810000"/>
                      <a:gd name="connsiteY12" fmla="*/ 2438400 h 2438400"/>
                      <a:gd name="connsiteX13" fmla="*/ 2835729 w 3810000"/>
                      <a:gd name="connsiteY13" fmla="*/ 2438400 h 2438400"/>
                      <a:gd name="connsiteX14" fmla="*/ 2329543 w 3810000"/>
                      <a:gd name="connsiteY14" fmla="*/ 2438400 h 2438400"/>
                      <a:gd name="connsiteX15" fmla="*/ 1861457 w 3810000"/>
                      <a:gd name="connsiteY15" fmla="*/ 2438400 h 2438400"/>
                      <a:gd name="connsiteX16" fmla="*/ 1240971 w 3810000"/>
                      <a:gd name="connsiteY16" fmla="*/ 2438400 h 2438400"/>
                      <a:gd name="connsiteX17" fmla="*/ 620486 w 3810000"/>
                      <a:gd name="connsiteY17" fmla="*/ 2438400 h 2438400"/>
                      <a:gd name="connsiteX18" fmla="*/ 0 w 3810000"/>
                      <a:gd name="connsiteY18" fmla="*/ 2438400 h 2438400"/>
                      <a:gd name="connsiteX19" fmla="*/ 0 w 3810000"/>
                      <a:gd name="connsiteY19" fmla="*/ 1926336 h 2438400"/>
                      <a:gd name="connsiteX20" fmla="*/ 0 w 3810000"/>
                      <a:gd name="connsiteY20" fmla="*/ 1414272 h 2438400"/>
                      <a:gd name="connsiteX21" fmla="*/ 0 w 3810000"/>
                      <a:gd name="connsiteY21" fmla="*/ 902208 h 2438400"/>
                      <a:gd name="connsiteX22" fmla="*/ 0 w 3810000"/>
                      <a:gd name="connsiteY22" fmla="*/ 0 h 2438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0000" h="2438400" extrusionOk="0">
                        <a:moveTo>
                          <a:pt x="0" y="0"/>
                        </a:moveTo>
                        <a:cubicBezTo>
                          <a:pt x="123387" y="-504"/>
                          <a:pt x="255791" y="24783"/>
                          <a:pt x="468086" y="0"/>
                        </a:cubicBezTo>
                        <a:cubicBezTo>
                          <a:pt x="680381" y="-24783"/>
                          <a:pt x="905855" y="61551"/>
                          <a:pt x="1050471" y="0"/>
                        </a:cubicBezTo>
                        <a:cubicBezTo>
                          <a:pt x="1195087" y="-61551"/>
                          <a:pt x="1367806" y="27889"/>
                          <a:pt x="1556657" y="0"/>
                        </a:cubicBezTo>
                        <a:cubicBezTo>
                          <a:pt x="1745508" y="-27889"/>
                          <a:pt x="2002654" y="6667"/>
                          <a:pt x="2177143" y="0"/>
                        </a:cubicBezTo>
                        <a:cubicBezTo>
                          <a:pt x="2351632" y="-6667"/>
                          <a:pt x="2670722" y="68882"/>
                          <a:pt x="2797629" y="0"/>
                        </a:cubicBezTo>
                        <a:cubicBezTo>
                          <a:pt x="2924536" y="-68882"/>
                          <a:pt x="3538579" y="26415"/>
                          <a:pt x="3810000" y="0"/>
                        </a:cubicBezTo>
                        <a:cubicBezTo>
                          <a:pt x="3821756" y="169090"/>
                          <a:pt x="3765304" y="343087"/>
                          <a:pt x="3810000" y="487680"/>
                        </a:cubicBezTo>
                        <a:cubicBezTo>
                          <a:pt x="3854696" y="632273"/>
                          <a:pt x="3767984" y="824040"/>
                          <a:pt x="3810000" y="999744"/>
                        </a:cubicBezTo>
                        <a:cubicBezTo>
                          <a:pt x="3852016" y="1175448"/>
                          <a:pt x="3790900" y="1309445"/>
                          <a:pt x="3810000" y="1414272"/>
                        </a:cubicBezTo>
                        <a:cubicBezTo>
                          <a:pt x="3829100" y="1519099"/>
                          <a:pt x="3763184" y="1696588"/>
                          <a:pt x="3810000" y="1901952"/>
                        </a:cubicBezTo>
                        <a:cubicBezTo>
                          <a:pt x="3856816" y="2107316"/>
                          <a:pt x="3779342" y="2248554"/>
                          <a:pt x="3810000" y="2438400"/>
                        </a:cubicBezTo>
                        <a:cubicBezTo>
                          <a:pt x="3553492" y="2453920"/>
                          <a:pt x="3421873" y="2396639"/>
                          <a:pt x="3265714" y="2438400"/>
                        </a:cubicBezTo>
                        <a:cubicBezTo>
                          <a:pt x="3109555" y="2480161"/>
                          <a:pt x="3032247" y="2430882"/>
                          <a:pt x="2835729" y="2438400"/>
                        </a:cubicBezTo>
                        <a:cubicBezTo>
                          <a:pt x="2639212" y="2445918"/>
                          <a:pt x="2546652" y="2401125"/>
                          <a:pt x="2329543" y="2438400"/>
                        </a:cubicBezTo>
                        <a:cubicBezTo>
                          <a:pt x="2112434" y="2475675"/>
                          <a:pt x="1975887" y="2431302"/>
                          <a:pt x="1861457" y="2438400"/>
                        </a:cubicBezTo>
                        <a:cubicBezTo>
                          <a:pt x="1747027" y="2445498"/>
                          <a:pt x="1475242" y="2364303"/>
                          <a:pt x="1240971" y="2438400"/>
                        </a:cubicBezTo>
                        <a:cubicBezTo>
                          <a:pt x="1006700" y="2512497"/>
                          <a:pt x="917514" y="2373454"/>
                          <a:pt x="620486" y="2438400"/>
                        </a:cubicBezTo>
                        <a:cubicBezTo>
                          <a:pt x="323459" y="2503346"/>
                          <a:pt x="231157" y="2392938"/>
                          <a:pt x="0" y="2438400"/>
                        </a:cubicBezTo>
                        <a:cubicBezTo>
                          <a:pt x="-38383" y="2200271"/>
                          <a:pt x="32971" y="2034036"/>
                          <a:pt x="0" y="1926336"/>
                        </a:cubicBezTo>
                        <a:cubicBezTo>
                          <a:pt x="-32971" y="1818636"/>
                          <a:pt x="43811" y="1530393"/>
                          <a:pt x="0" y="1414272"/>
                        </a:cubicBezTo>
                        <a:cubicBezTo>
                          <a:pt x="-43811" y="1298151"/>
                          <a:pt x="24157" y="1096599"/>
                          <a:pt x="0" y="902208"/>
                        </a:cubicBezTo>
                        <a:cubicBezTo>
                          <a:pt x="-24157" y="707817"/>
                          <a:pt x="77680" y="24283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02B7CE9-F9E1-6A1E-9D50-6F458C8A665E}"/>
              </a:ext>
            </a:extLst>
          </p:cNvPr>
          <p:cNvSpPr txBox="1"/>
          <p:nvPr/>
        </p:nvSpPr>
        <p:spPr>
          <a:xfrm>
            <a:off x="10752256" y="9262100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Journal_calender.html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0986E16-047D-2978-1805-DC227EF467F0}"/>
              </a:ext>
            </a:extLst>
          </p:cNvPr>
          <p:cNvSpPr/>
          <p:nvPr/>
        </p:nvSpPr>
        <p:spPr>
          <a:xfrm>
            <a:off x="11153930" y="10712171"/>
            <a:ext cx="2996176" cy="130264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04F6E"/>
                </a:solidFill>
              </a:rPr>
              <a:t>day</a:t>
            </a:r>
            <a:r>
              <a:rPr lang="ko-KR" altLang="en-US" dirty="0">
                <a:solidFill>
                  <a:srgbClr val="204F6E"/>
                </a:solidFill>
              </a:rPr>
              <a:t> 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073E751-7BE1-9101-141D-2395CCC7ED34}"/>
              </a:ext>
            </a:extLst>
          </p:cNvPr>
          <p:cNvSpPr/>
          <p:nvPr/>
        </p:nvSpPr>
        <p:spPr>
          <a:xfrm>
            <a:off x="11153842" y="9925705"/>
            <a:ext cx="1127632" cy="64794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04F6E"/>
                </a:solidFill>
              </a:rPr>
              <a:t>Kcal</a:t>
            </a:r>
            <a:r>
              <a:rPr lang="ko-KR" altLang="en-US" dirty="0">
                <a:solidFill>
                  <a:srgbClr val="204F6E"/>
                </a:solidFill>
              </a:rPr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9700111-F6B4-EDD4-BB3A-A5F25476DB8B}"/>
              </a:ext>
            </a:extLst>
          </p:cNvPr>
          <p:cNvSpPr txBox="1"/>
          <p:nvPr/>
        </p:nvSpPr>
        <p:spPr>
          <a:xfrm>
            <a:off x="19748095" y="711589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달력 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EB21704-383A-A8BF-C797-5C2F6635FBEE}"/>
              </a:ext>
            </a:extLst>
          </p:cNvPr>
          <p:cNvSpPr txBox="1"/>
          <p:nvPr/>
        </p:nvSpPr>
        <p:spPr>
          <a:xfrm>
            <a:off x="12554647" y="99504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달력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8818D8-5B0B-2B6D-673F-2B00B865588B}"/>
              </a:ext>
            </a:extLst>
          </p:cNvPr>
          <p:cNvSpPr txBox="1"/>
          <p:nvPr/>
        </p:nvSpPr>
        <p:spPr>
          <a:xfrm>
            <a:off x="331083" y="11083646"/>
            <a:ext cx="7805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HTML – </a:t>
            </a:r>
            <a:r>
              <a:rPr lang="ko-KR" altLang="en-US" sz="3600" dirty="0"/>
              <a:t>콘텐츠 생성</a:t>
            </a:r>
            <a:endParaRPr lang="en-US" altLang="ko-KR" sz="3600" dirty="0"/>
          </a:p>
          <a:p>
            <a:r>
              <a:rPr lang="en-US" altLang="ko-KR" sz="3600" dirty="0"/>
              <a:t>CSS – </a:t>
            </a:r>
            <a:r>
              <a:rPr lang="ko-KR" altLang="en-US" sz="3600" dirty="0"/>
              <a:t>스타일 지정</a:t>
            </a:r>
            <a:endParaRPr lang="en-US" altLang="ko-KR" sz="3600" dirty="0"/>
          </a:p>
          <a:p>
            <a:r>
              <a:rPr lang="en-US" altLang="ko-KR" sz="3600" dirty="0"/>
              <a:t>JavaScript – </a:t>
            </a:r>
            <a:r>
              <a:rPr lang="ko-KR" altLang="en-US" sz="3600" dirty="0"/>
              <a:t>동적 기능 과 상호작용</a:t>
            </a:r>
            <a:endParaRPr lang="en-US" altLang="ko-KR" sz="3600" dirty="0"/>
          </a:p>
          <a:p>
            <a:r>
              <a:rPr lang="en-US" altLang="ko-KR" sz="3600" dirty="0"/>
              <a:t>HTTP </a:t>
            </a:r>
            <a:r>
              <a:rPr lang="ko-KR" altLang="en-US" sz="3600" dirty="0"/>
              <a:t>통신 </a:t>
            </a:r>
            <a:r>
              <a:rPr lang="en-US" altLang="ko-KR" sz="3600" dirty="0"/>
              <a:t>POST, GET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0602B2F-C02B-6C32-62CF-FEDFE9E282D6}"/>
              </a:ext>
            </a:extLst>
          </p:cNvPr>
          <p:cNvSpPr txBox="1"/>
          <p:nvPr/>
        </p:nvSpPr>
        <p:spPr>
          <a:xfrm>
            <a:off x="1861240" y="472036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회원가입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A48825-92AF-450C-FCC6-6675439A7F58}"/>
              </a:ext>
            </a:extLst>
          </p:cNvPr>
          <p:cNvSpPr txBox="1"/>
          <p:nvPr/>
        </p:nvSpPr>
        <p:spPr>
          <a:xfrm>
            <a:off x="5472958" y="474418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로그인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55D8373-E6AE-5F6C-E8F4-A8E2B7E330E5}"/>
              </a:ext>
            </a:extLst>
          </p:cNvPr>
          <p:cNvSpPr txBox="1"/>
          <p:nvPr/>
        </p:nvSpPr>
        <p:spPr>
          <a:xfrm>
            <a:off x="11546927" y="4167910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 </a:t>
            </a:r>
            <a:r>
              <a:rPr lang="ko-KR" altLang="en-US" dirty="0"/>
              <a:t>메인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9A88255-DD8C-DAC0-99F5-91BBE9EA2A3A}"/>
              </a:ext>
            </a:extLst>
          </p:cNvPr>
          <p:cNvSpPr txBox="1"/>
          <p:nvPr/>
        </p:nvSpPr>
        <p:spPr>
          <a:xfrm>
            <a:off x="16160487" y="4215422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양 조절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F9F5593-4EE7-1DFA-E01D-17A8FE72F913}"/>
              </a:ext>
            </a:extLst>
          </p:cNvPr>
          <p:cNvSpPr txBox="1"/>
          <p:nvPr/>
        </p:nvSpPr>
        <p:spPr>
          <a:xfrm>
            <a:off x="20581146" y="4179456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결과 확인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348B9AF-0B63-580A-1358-BB5C15258AF3}"/>
              </a:ext>
            </a:extLst>
          </p:cNvPr>
          <p:cNvSpPr txBox="1"/>
          <p:nvPr/>
        </p:nvSpPr>
        <p:spPr>
          <a:xfrm>
            <a:off x="11667939" y="7906400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 </a:t>
            </a:r>
            <a:r>
              <a:rPr lang="ko-KR" altLang="en-US" dirty="0" err="1"/>
              <a:t>웹캠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16E38FA-216D-A050-2C21-4501BA9DDD96}"/>
              </a:ext>
            </a:extLst>
          </p:cNvPr>
          <p:cNvSpPr txBox="1"/>
          <p:nvPr/>
        </p:nvSpPr>
        <p:spPr>
          <a:xfrm>
            <a:off x="20516722" y="9559062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달력 입력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2833D91-F008-E717-F919-E5A7585D6012}"/>
              </a:ext>
            </a:extLst>
          </p:cNvPr>
          <p:cNvSpPr txBox="1"/>
          <p:nvPr/>
        </p:nvSpPr>
        <p:spPr>
          <a:xfrm>
            <a:off x="13385063" y="1216823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 </a:t>
            </a:r>
            <a:r>
              <a:rPr lang="ko-KR" altLang="en-US" dirty="0"/>
              <a:t>달력 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179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7900"/>
            <a:ext cx="22796500" cy="1177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1993900"/>
            <a:ext cx="1016000" cy="87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0" y="2590800"/>
            <a:ext cx="8039100" cy="50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188700" y="1536700"/>
            <a:ext cx="12039600" cy="18542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-US" sz="5199" b="0" i="0" u="none" strike="noStrike" dirty="0">
                <a:solidFill>
                  <a:srgbClr val="204F6E"/>
                </a:solidFill>
                <a:latin typeface="Gong Gothic Medium"/>
              </a:rPr>
              <a:t>2024~2034</a:t>
            </a:r>
            <a:r>
              <a:rPr lang="ko-KR" sz="5199" b="0" i="0" u="none" strike="noStrike" dirty="0">
                <a:solidFill>
                  <a:srgbClr val="204F6E"/>
                </a:solidFill>
                <a:ea typeface="Gong Gothic Medium"/>
              </a:rPr>
              <a:t>년</a:t>
            </a:r>
            <a:r>
              <a:rPr lang="en-US" sz="5199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199" b="0" i="0" u="none" strike="noStrike" dirty="0">
                <a:solidFill>
                  <a:srgbClr val="204F6E"/>
                </a:solidFill>
                <a:ea typeface="Gong Gothic Medium"/>
              </a:rPr>
              <a:t>식음료</a:t>
            </a:r>
            <a:r>
              <a:rPr lang="en-US" sz="5199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199" b="0" i="0" u="none" strike="noStrike" dirty="0">
                <a:solidFill>
                  <a:srgbClr val="204F6E"/>
                </a:solidFill>
                <a:ea typeface="Gong Gothic Medium"/>
              </a:rPr>
              <a:t>산업</a:t>
            </a:r>
            <a:r>
              <a:rPr lang="en-US" sz="5199" b="0" i="0" u="none" strike="noStrike" dirty="0">
                <a:solidFill>
                  <a:srgbClr val="204F6E"/>
                </a:solidFill>
                <a:latin typeface="Gong Gothic Medium"/>
              </a:rPr>
              <a:t> AI </a:t>
            </a:r>
            <a:r>
              <a:rPr lang="ko-KR" sz="5199" b="0" i="0" u="none" strike="noStrike" dirty="0">
                <a:solidFill>
                  <a:srgbClr val="204F6E"/>
                </a:solidFill>
                <a:ea typeface="Gong Gothic Medium"/>
              </a:rPr>
              <a:t>시장</a:t>
            </a:r>
            <a:r>
              <a:rPr lang="en-US" sz="5199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199" b="0" i="0" u="none" strike="noStrike" dirty="0">
                <a:solidFill>
                  <a:srgbClr val="204F6E"/>
                </a:solidFill>
                <a:ea typeface="Gong Gothic Medium"/>
              </a:rPr>
              <a:t>규모</a:t>
            </a:r>
          </a:p>
          <a:p>
            <a:pPr lvl="0" algn="r">
              <a:lnSpc>
                <a:spcPct val="116199"/>
              </a:lnSpc>
            </a:pPr>
            <a:r>
              <a:rPr lang="en-US" sz="5199" b="0" i="0" u="none" strike="noStrike" dirty="0">
                <a:solidFill>
                  <a:srgbClr val="204F6E"/>
                </a:solidFill>
                <a:latin typeface="Gong Gothic Medium"/>
              </a:rPr>
              <a:t> (</a:t>
            </a:r>
            <a:r>
              <a:rPr lang="ko-KR" sz="5199" b="0" i="0" u="none" strike="noStrike" dirty="0">
                <a:solidFill>
                  <a:srgbClr val="204F6E"/>
                </a:solidFill>
                <a:ea typeface="Gong Gothic Medium"/>
              </a:rPr>
              <a:t>단위</a:t>
            </a:r>
            <a:r>
              <a:rPr lang="en-US" sz="5199" b="0" i="0" u="none" strike="noStrike" dirty="0">
                <a:solidFill>
                  <a:srgbClr val="204F6E"/>
                </a:solidFill>
                <a:latin typeface="Gong Gothic Medium"/>
              </a:rPr>
              <a:t>: </a:t>
            </a:r>
            <a:r>
              <a:rPr lang="ko-KR" sz="5199" b="0" i="0" u="none" strike="noStrike" dirty="0">
                <a:solidFill>
                  <a:srgbClr val="204F6E"/>
                </a:solidFill>
                <a:ea typeface="Gong Gothic Medium"/>
              </a:rPr>
              <a:t>억</a:t>
            </a:r>
            <a:r>
              <a:rPr lang="en-US" sz="5199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199" b="0" i="0" u="none" strike="noStrike" dirty="0">
                <a:solidFill>
                  <a:srgbClr val="204F6E"/>
                </a:solidFill>
                <a:ea typeface="Gong Gothic Medium"/>
              </a:rPr>
              <a:t>달러</a:t>
            </a:r>
            <a:r>
              <a:rPr lang="en-US" sz="5199" b="0" i="0" u="none" strike="noStrike" dirty="0">
                <a:solidFill>
                  <a:srgbClr val="204F6E"/>
                </a:solidFill>
                <a:latin typeface="Gong Gothic Medium"/>
              </a:rPr>
              <a:t>)
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68500" y="2260600"/>
            <a:ext cx="927100" cy="546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043" b="0" i="0" u="none" strike="noStrike">
                <a:solidFill>
                  <a:srgbClr val="204F6E"/>
                </a:solidFill>
                <a:latin typeface="Gong Gothic Medium"/>
              </a:rPr>
              <a:t>01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00" y="3327400"/>
            <a:ext cx="15176500" cy="8559800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A55BE3B1-1532-9955-E91C-D5096C440A46}"/>
              </a:ext>
            </a:extLst>
          </p:cNvPr>
          <p:cNvSpPr txBox="1"/>
          <p:nvPr/>
        </p:nvSpPr>
        <p:spPr>
          <a:xfrm>
            <a:off x="-787400" y="12344400"/>
            <a:ext cx="7099300" cy="3556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대한상공회의소</a:t>
            </a:r>
            <a:r>
              <a:rPr lang="en-US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서울기술교육센터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3FC663-637F-92AB-D18B-32A4C8033DF6}"/>
              </a:ext>
            </a:extLst>
          </p:cNvPr>
          <p:cNvSpPr txBox="1"/>
          <p:nvPr/>
        </p:nvSpPr>
        <p:spPr>
          <a:xfrm>
            <a:off x="21945600" y="12331700"/>
            <a:ext cx="1536700" cy="3937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990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NutriVision</a:t>
            </a:r>
            <a:endParaRPr lang="ko-KR" sz="199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2868BD-C54D-3FD2-EBEF-24AF1B0DB333}"/>
              </a:ext>
            </a:extLst>
          </p:cNvPr>
          <p:cNvSpPr txBox="1"/>
          <p:nvPr/>
        </p:nvSpPr>
        <p:spPr>
          <a:xfrm>
            <a:off x="23596600" y="129540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04F6E"/>
                </a:solidFill>
              </a:rPr>
              <a:t>2</a:t>
            </a:r>
            <a:endParaRPr lang="ko-KR" altLang="en-US" sz="2400" b="1" dirty="0">
              <a:solidFill>
                <a:srgbClr val="204F6E"/>
              </a:solidFill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0F193EAE-7946-8274-ECFF-28F8C88D56FC}"/>
              </a:ext>
            </a:extLst>
          </p:cNvPr>
          <p:cNvSpPr txBox="1"/>
          <p:nvPr/>
        </p:nvSpPr>
        <p:spPr>
          <a:xfrm>
            <a:off x="16383000" y="11017898"/>
            <a:ext cx="3200400" cy="7112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20350"/>
              </a:lnSpc>
            </a:pPr>
            <a:r>
              <a:rPr lang="en-US" altLang="ko-KR" sz="30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[2025.06.30]</a:t>
            </a:r>
            <a:endParaRPr lang="ko-KR" sz="300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7900"/>
            <a:ext cx="22796500" cy="1177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1993900"/>
            <a:ext cx="1016000" cy="87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0" y="2590800"/>
            <a:ext cx="9931400" cy="50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106400" y="1625600"/>
            <a:ext cx="9842500" cy="10160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sz="5733" b="0" i="0" u="none" strike="noStrike" dirty="0">
                <a:solidFill>
                  <a:srgbClr val="204F6E"/>
                </a:solidFill>
                <a:ea typeface="Gong Gothic Medium"/>
              </a:rPr>
              <a:t>글로벌</a:t>
            </a:r>
            <a:r>
              <a:rPr lang="en-US" sz="5733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733" b="0" i="0" u="none" strike="noStrike" dirty="0">
                <a:solidFill>
                  <a:srgbClr val="204F6E"/>
                </a:solidFill>
                <a:ea typeface="Gong Gothic Medium"/>
              </a:rPr>
              <a:t>식품</a:t>
            </a:r>
            <a:r>
              <a:rPr lang="en-US" sz="5733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733" b="0" i="0" u="none" strike="noStrike" dirty="0">
                <a:solidFill>
                  <a:srgbClr val="204F6E"/>
                </a:solidFill>
                <a:ea typeface="Gong Gothic Medium"/>
              </a:rPr>
              <a:t>스캔</a:t>
            </a:r>
            <a:r>
              <a:rPr lang="en-US" sz="5733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733" b="0" i="0" u="none" strike="noStrike" dirty="0">
                <a:solidFill>
                  <a:srgbClr val="204F6E"/>
                </a:solidFill>
                <a:ea typeface="Gong Gothic Medium"/>
              </a:rPr>
              <a:t>기술</a:t>
            </a:r>
            <a:r>
              <a:rPr lang="en-US" sz="5733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733" b="0" i="0" u="none" strike="noStrike" dirty="0">
                <a:solidFill>
                  <a:srgbClr val="204F6E"/>
                </a:solidFill>
                <a:ea typeface="Gong Gothic Medium"/>
              </a:rPr>
              <a:t>시장</a:t>
            </a:r>
            <a:r>
              <a:rPr lang="en-US" sz="5733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733" b="0" i="0" u="none" strike="noStrike" dirty="0">
                <a:solidFill>
                  <a:srgbClr val="204F6E"/>
                </a:solidFill>
                <a:ea typeface="Gong Gothic Medium"/>
              </a:rPr>
              <a:t>규모</a:t>
            </a:r>
            <a:br>
              <a:rPr lang="ko-KR" sz="5733" b="0" i="0" u="none" strike="noStrike" dirty="0">
                <a:solidFill>
                  <a:srgbClr val="204F6E"/>
                </a:solidFill>
                <a:ea typeface="Gong Gothic Medium"/>
              </a:rPr>
            </a:br>
            <a:endParaRPr lang="ko-KR" sz="5733" b="0" i="0" u="none" strike="noStrike" dirty="0">
              <a:solidFill>
                <a:srgbClr val="204F6E"/>
              </a:solidFill>
              <a:ea typeface="Gong Gothic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68500" y="2260600"/>
            <a:ext cx="927100" cy="546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043" b="0" i="0" u="none" strike="noStrike">
                <a:solidFill>
                  <a:srgbClr val="204F6E"/>
                </a:solidFill>
                <a:latin typeface="Gong Gothic Medium"/>
              </a:rPr>
              <a:t>01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400" y="3581400"/>
            <a:ext cx="19240500" cy="8115300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7CC22BD1-7BA6-2E72-1694-53CF92E784CF}"/>
              </a:ext>
            </a:extLst>
          </p:cNvPr>
          <p:cNvSpPr txBox="1"/>
          <p:nvPr/>
        </p:nvSpPr>
        <p:spPr>
          <a:xfrm>
            <a:off x="-787400" y="12344400"/>
            <a:ext cx="7099300" cy="3556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대한상공회의소</a:t>
            </a:r>
            <a:r>
              <a:rPr lang="en-US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서울기술교육센터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FEB25E-7742-7BF6-C283-E1B855111192}"/>
              </a:ext>
            </a:extLst>
          </p:cNvPr>
          <p:cNvSpPr txBox="1"/>
          <p:nvPr/>
        </p:nvSpPr>
        <p:spPr>
          <a:xfrm>
            <a:off x="21945600" y="12331700"/>
            <a:ext cx="1536700" cy="3937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990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NutriVision</a:t>
            </a:r>
            <a:endParaRPr lang="ko-KR" sz="199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4BFE63-D07B-30CE-AF01-F2B8188022E6}"/>
              </a:ext>
            </a:extLst>
          </p:cNvPr>
          <p:cNvSpPr txBox="1"/>
          <p:nvPr/>
        </p:nvSpPr>
        <p:spPr>
          <a:xfrm>
            <a:off x="23596600" y="129540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04F6E"/>
                </a:solidFill>
              </a:rPr>
              <a:t>3</a:t>
            </a:r>
            <a:endParaRPr lang="ko-KR" altLang="en-US" sz="2400" b="1" dirty="0">
              <a:solidFill>
                <a:srgbClr val="204F6E"/>
              </a:solidFill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0A1D02BE-11FD-F762-BD9B-17336A9F4F78}"/>
              </a:ext>
            </a:extLst>
          </p:cNvPr>
          <p:cNvSpPr txBox="1"/>
          <p:nvPr/>
        </p:nvSpPr>
        <p:spPr>
          <a:xfrm>
            <a:off x="18582173" y="11512550"/>
            <a:ext cx="3200400" cy="7112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20350"/>
              </a:lnSpc>
            </a:pPr>
            <a:r>
              <a:rPr lang="en-US" altLang="ko-KR" sz="30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[2025.09.29]</a:t>
            </a:r>
            <a:endParaRPr lang="ko-KR" sz="300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7900"/>
            <a:ext cx="22796500" cy="1177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1993900"/>
            <a:ext cx="1016000" cy="87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0" y="2590800"/>
            <a:ext cx="10121900" cy="50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042900" y="1574800"/>
            <a:ext cx="9842500" cy="10160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sz="5733" b="0" i="0" u="none" strike="noStrike" dirty="0">
                <a:solidFill>
                  <a:srgbClr val="204F6E"/>
                </a:solidFill>
                <a:ea typeface="Gong Gothic Medium"/>
              </a:rPr>
              <a:t>글로벌</a:t>
            </a:r>
            <a:r>
              <a:rPr lang="en-US" sz="5733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733" b="0" i="0" u="none" strike="noStrike" dirty="0">
                <a:solidFill>
                  <a:srgbClr val="204F6E"/>
                </a:solidFill>
                <a:ea typeface="Gong Gothic Medium"/>
              </a:rPr>
              <a:t>식품</a:t>
            </a:r>
            <a:r>
              <a:rPr lang="en-US" sz="5733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733" b="0" i="0" u="none" strike="noStrike" dirty="0">
                <a:solidFill>
                  <a:srgbClr val="204F6E"/>
                </a:solidFill>
                <a:ea typeface="Gong Gothic Medium"/>
              </a:rPr>
              <a:t>스캔</a:t>
            </a:r>
            <a:r>
              <a:rPr lang="en-US" sz="5733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733" b="0" i="0" u="none" strike="noStrike" dirty="0">
                <a:solidFill>
                  <a:srgbClr val="204F6E"/>
                </a:solidFill>
                <a:ea typeface="Gong Gothic Medium"/>
              </a:rPr>
              <a:t>기술</a:t>
            </a:r>
            <a:r>
              <a:rPr lang="en-US" sz="5733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733" b="0" i="0" u="none" strike="noStrike" dirty="0">
                <a:solidFill>
                  <a:srgbClr val="204F6E"/>
                </a:solidFill>
                <a:ea typeface="Gong Gothic Medium"/>
              </a:rPr>
              <a:t>시장</a:t>
            </a:r>
            <a:r>
              <a:rPr lang="en-US" sz="5733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733" b="0" i="0" u="none" strike="noStrike" dirty="0">
                <a:solidFill>
                  <a:srgbClr val="204F6E"/>
                </a:solidFill>
                <a:ea typeface="Gong Gothic Medium"/>
              </a:rPr>
              <a:t>규모</a:t>
            </a:r>
            <a:br>
              <a:rPr lang="ko-KR" sz="5733" b="0" i="0" u="none" strike="noStrike" dirty="0">
                <a:solidFill>
                  <a:srgbClr val="204F6E"/>
                </a:solidFill>
                <a:ea typeface="Gong Gothic Medium"/>
              </a:rPr>
            </a:br>
            <a:endParaRPr lang="ko-KR" sz="5733" b="0" i="0" u="none" strike="noStrike" dirty="0">
              <a:solidFill>
                <a:srgbClr val="204F6E"/>
              </a:solidFill>
              <a:ea typeface="Gong Gothic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68500" y="2260600"/>
            <a:ext cx="927100" cy="546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043" b="0" i="0" u="none" strike="noStrike">
                <a:solidFill>
                  <a:srgbClr val="204F6E"/>
                </a:solidFill>
                <a:latin typeface="Gong Gothic Medium"/>
              </a:rPr>
              <a:t>01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900" y="3251200"/>
            <a:ext cx="15824200" cy="8534400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877709D3-F71B-DD11-AD36-FC399F59CAD5}"/>
              </a:ext>
            </a:extLst>
          </p:cNvPr>
          <p:cNvSpPr txBox="1"/>
          <p:nvPr/>
        </p:nvSpPr>
        <p:spPr>
          <a:xfrm>
            <a:off x="-787400" y="12344400"/>
            <a:ext cx="7099300" cy="3556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대한상공회의소</a:t>
            </a:r>
            <a:r>
              <a:rPr lang="en-US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서울기술교육센터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0E7F5-DA95-6B84-1B7A-D296BA342640}"/>
              </a:ext>
            </a:extLst>
          </p:cNvPr>
          <p:cNvSpPr txBox="1"/>
          <p:nvPr/>
        </p:nvSpPr>
        <p:spPr>
          <a:xfrm>
            <a:off x="21945600" y="12331700"/>
            <a:ext cx="1536700" cy="3937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990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NutriVision</a:t>
            </a:r>
            <a:endParaRPr lang="ko-KR" sz="199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CBF673-4CF3-8D56-1112-14EAB860405E}"/>
              </a:ext>
            </a:extLst>
          </p:cNvPr>
          <p:cNvSpPr txBox="1"/>
          <p:nvPr/>
        </p:nvSpPr>
        <p:spPr>
          <a:xfrm>
            <a:off x="23596600" y="129540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04F6E"/>
                </a:solidFill>
              </a:rPr>
              <a:t>4</a:t>
            </a:r>
            <a:endParaRPr lang="ko-KR" altLang="en-US" sz="2400" b="1" dirty="0">
              <a:solidFill>
                <a:srgbClr val="204F6E"/>
              </a:solidFill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6989FB7C-53F3-304B-210F-09669BD882D3}"/>
              </a:ext>
            </a:extLst>
          </p:cNvPr>
          <p:cNvSpPr txBox="1"/>
          <p:nvPr/>
        </p:nvSpPr>
        <p:spPr>
          <a:xfrm>
            <a:off x="16903700" y="11557000"/>
            <a:ext cx="3200400" cy="7112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20350"/>
              </a:lnSpc>
            </a:pPr>
            <a:r>
              <a:rPr lang="en-US" altLang="ko-KR" sz="30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[2025.09.29]</a:t>
            </a:r>
            <a:endParaRPr lang="ko-KR" sz="300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B159D9-119D-2A02-C628-C75F0E87685F}"/>
              </a:ext>
            </a:extLst>
          </p:cNvPr>
          <p:cNvSpPr txBox="1"/>
          <p:nvPr/>
        </p:nvSpPr>
        <p:spPr>
          <a:xfrm>
            <a:off x="10515600" y="4703802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40%</a:t>
            </a:r>
            <a:endParaRPr lang="ko-KR" altLang="en-US" sz="3000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80E309-99FD-0505-8459-2CC8040F19F1}"/>
              </a:ext>
            </a:extLst>
          </p:cNvPr>
          <p:cNvSpPr txBox="1"/>
          <p:nvPr/>
        </p:nvSpPr>
        <p:spPr>
          <a:xfrm>
            <a:off x="14414500" y="4553803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32%</a:t>
            </a:r>
            <a:endParaRPr lang="ko-KR" altLang="en-US" sz="3000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F1755-956D-E033-3067-74CECE0EF1C4}"/>
              </a:ext>
            </a:extLst>
          </p:cNvPr>
          <p:cNvSpPr txBox="1"/>
          <p:nvPr/>
        </p:nvSpPr>
        <p:spPr>
          <a:xfrm>
            <a:off x="17818100" y="5791200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18%</a:t>
            </a:r>
            <a:endParaRPr lang="ko-KR" altLang="en-US" sz="3000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FD1F2F-8D3E-4518-C2F5-935DDAB96E92}"/>
              </a:ext>
            </a:extLst>
          </p:cNvPr>
          <p:cNvSpPr txBox="1"/>
          <p:nvPr/>
        </p:nvSpPr>
        <p:spPr>
          <a:xfrm>
            <a:off x="13042900" y="7241401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5%</a:t>
            </a:r>
            <a:endParaRPr lang="ko-KR" altLang="en-US" sz="3000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7900"/>
            <a:ext cx="22796500" cy="1177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1993900"/>
            <a:ext cx="1016000" cy="876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68500" y="2260600"/>
            <a:ext cx="927100" cy="546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043" b="0" i="0" u="none" strike="noStrike">
                <a:solidFill>
                  <a:srgbClr val="204F6E"/>
                </a:solidFill>
                <a:latin typeface="Gong Gothic Medium"/>
              </a:rPr>
              <a:t>01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3225800"/>
            <a:ext cx="5486400" cy="387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7900" y="7518400"/>
            <a:ext cx="5486400" cy="3657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400" y="2425700"/>
            <a:ext cx="4610100" cy="546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0" y="6477000"/>
            <a:ext cx="5486400" cy="5486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87900" y="2730500"/>
            <a:ext cx="4546600" cy="4546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000" y="2590800"/>
            <a:ext cx="15494000" cy="50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8376900" y="1593850"/>
            <a:ext cx="4419600" cy="10160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sz="5733" b="0" i="0" u="none" strike="noStrike" dirty="0">
                <a:solidFill>
                  <a:srgbClr val="204F6E"/>
                </a:solidFill>
                <a:ea typeface="Gong Gothic Medium"/>
              </a:rPr>
              <a:t>프로젝트</a:t>
            </a:r>
            <a:r>
              <a:rPr lang="en-US" sz="5733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733" b="0" i="0" u="none" strike="noStrike" dirty="0">
                <a:solidFill>
                  <a:srgbClr val="204F6E"/>
                </a:solidFill>
                <a:ea typeface="Gong Gothic Medium"/>
              </a:rPr>
              <a:t>배경</a:t>
            </a:r>
            <a:br>
              <a:rPr lang="ko-KR" sz="5733" b="0" i="0" u="none" strike="noStrike" dirty="0">
                <a:solidFill>
                  <a:srgbClr val="204F6E"/>
                </a:solidFill>
                <a:ea typeface="Gong Gothic Medium"/>
              </a:rPr>
            </a:br>
            <a:endParaRPr lang="ko-KR" sz="5733" b="0" i="0" u="none" strike="noStrike" dirty="0">
              <a:solidFill>
                <a:srgbClr val="204F6E"/>
              </a:solidFill>
              <a:ea typeface="Gong Gothic Medium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" y="7353300"/>
            <a:ext cx="5486400" cy="850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78000" y="7429500"/>
            <a:ext cx="5372100" cy="7112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20350"/>
              </a:lnSpc>
            </a:pPr>
            <a:r>
              <a:rPr lang="ko-KR" sz="36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빅데이터와</a:t>
            </a:r>
            <a:r>
              <a:rPr lang="en-US" sz="36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AI </a:t>
            </a:r>
            <a:r>
              <a:rPr lang="ko-KR" sz="36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기술을</a:t>
            </a:r>
            <a:r>
              <a:rPr lang="en-US" sz="36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6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활용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59400" y="7378700"/>
            <a:ext cx="3340100" cy="850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4900" y="11137900"/>
            <a:ext cx="4495800" cy="850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76400" y="11137900"/>
            <a:ext cx="3683000" cy="850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8237200" y="7429500"/>
            <a:ext cx="3048000" cy="7112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20350"/>
              </a:lnSpc>
            </a:pPr>
            <a:r>
              <a:rPr lang="ko-KR" sz="36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균형</a:t>
            </a:r>
            <a:r>
              <a:rPr lang="en-US" sz="36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6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잡힌</a:t>
            </a:r>
            <a:r>
              <a:rPr lang="en-US" sz="36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6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식단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13500" y="11201400"/>
            <a:ext cx="4051300" cy="7112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20350"/>
              </a:lnSpc>
            </a:pPr>
            <a:r>
              <a:rPr lang="ko-KR" sz="36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자동</a:t>
            </a:r>
            <a:r>
              <a:rPr lang="en-US" sz="36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6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메뉴</a:t>
            </a:r>
            <a:r>
              <a:rPr lang="en-US" sz="36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6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추천</a:t>
            </a:r>
            <a:r>
              <a:rPr lang="en-US" sz="36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6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기술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478000" y="11176000"/>
            <a:ext cx="3479800" cy="7112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20350"/>
              </a:lnSpc>
            </a:pPr>
            <a:r>
              <a:rPr lang="ko-KR" sz="36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식단</a:t>
            </a:r>
            <a:r>
              <a:rPr lang="en-US" sz="36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6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계획</a:t>
            </a:r>
            <a:r>
              <a:rPr lang="en-US" sz="36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6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서비스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28200" y="7378700"/>
            <a:ext cx="5283200" cy="850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9804400" y="7429500"/>
            <a:ext cx="5067300" cy="711200"/>
          </a:xfrm>
          <a:prstGeom prst="rect">
            <a:avLst/>
          </a:prstGeom>
        </p:spPr>
        <p:txBody>
          <a:bodyPr rtlCol="0" anchor="ctr"/>
          <a:lstStyle/>
          <a:p>
            <a:pPr lvl="0" algn="just">
              <a:lnSpc>
                <a:spcPct val="120350"/>
              </a:lnSpc>
            </a:pPr>
            <a:r>
              <a:rPr lang="en-US" sz="36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AI </a:t>
            </a:r>
            <a:r>
              <a:rPr lang="ko-KR" sz="36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기반</a:t>
            </a:r>
            <a:r>
              <a:rPr lang="en-US" sz="36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6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메뉴</a:t>
            </a:r>
            <a:r>
              <a:rPr lang="en-US" sz="36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6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조합</a:t>
            </a:r>
            <a:r>
              <a:rPr lang="en-US" sz="36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6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시스템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0FF0222E-9161-43D3-E85A-7552448E8241}"/>
              </a:ext>
            </a:extLst>
          </p:cNvPr>
          <p:cNvSpPr txBox="1"/>
          <p:nvPr/>
        </p:nvSpPr>
        <p:spPr>
          <a:xfrm>
            <a:off x="-787400" y="12344400"/>
            <a:ext cx="7099300" cy="3556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대한상공회의소</a:t>
            </a:r>
            <a:r>
              <a:rPr lang="en-US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서울기술교육센터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B34DC2-BC48-1833-E506-24F455A0C540}"/>
              </a:ext>
            </a:extLst>
          </p:cNvPr>
          <p:cNvSpPr txBox="1"/>
          <p:nvPr/>
        </p:nvSpPr>
        <p:spPr>
          <a:xfrm>
            <a:off x="21945600" y="12331700"/>
            <a:ext cx="1536700" cy="3937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990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NutriVision</a:t>
            </a:r>
            <a:endParaRPr lang="ko-KR" sz="199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0A1CC-6718-4E91-2EFF-A7204D5D797F}"/>
              </a:ext>
            </a:extLst>
          </p:cNvPr>
          <p:cNvSpPr txBox="1"/>
          <p:nvPr/>
        </p:nvSpPr>
        <p:spPr>
          <a:xfrm>
            <a:off x="23596600" y="129540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04F6E"/>
                </a:solidFill>
              </a:rPr>
              <a:t>5</a:t>
            </a:r>
            <a:endParaRPr lang="ko-KR" altLang="en-US" sz="2400" b="1" dirty="0">
              <a:solidFill>
                <a:srgbClr val="204F6E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7900"/>
            <a:ext cx="22796500" cy="1177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1993900"/>
            <a:ext cx="1016000" cy="876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672300" y="1543050"/>
            <a:ext cx="3225800" cy="10668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sz="5999" b="0" i="0" u="none" strike="noStrike" dirty="0">
                <a:solidFill>
                  <a:srgbClr val="204F6E"/>
                </a:solidFill>
                <a:ea typeface="Gong Gothic Medium"/>
              </a:rPr>
              <a:t>시장</a:t>
            </a:r>
            <a:r>
              <a:rPr lang="en-US" sz="5999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999" b="0" i="0" u="none" strike="noStrike" dirty="0">
                <a:solidFill>
                  <a:srgbClr val="204F6E"/>
                </a:solidFill>
                <a:ea typeface="Gong Gothic Medium"/>
              </a:rPr>
              <a:t>조사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68500" y="2260600"/>
            <a:ext cx="927100" cy="546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043" b="0" i="0" u="none" strike="noStrike">
                <a:solidFill>
                  <a:srgbClr val="204F6E"/>
                </a:solidFill>
                <a:latin typeface="Gong Gothic Medium"/>
              </a:rPr>
              <a:t>01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800" y="3670300"/>
            <a:ext cx="13474700" cy="645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00" y="3568700"/>
            <a:ext cx="13385800" cy="6667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300" y="5384800"/>
            <a:ext cx="14236700" cy="619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0300" y="5308600"/>
            <a:ext cx="14160500" cy="6464300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75FD6894-7435-4CD9-CBE2-8F6BC8341A4B}"/>
              </a:ext>
            </a:extLst>
          </p:cNvPr>
          <p:cNvSpPr txBox="1"/>
          <p:nvPr/>
        </p:nvSpPr>
        <p:spPr>
          <a:xfrm>
            <a:off x="-787400" y="12344400"/>
            <a:ext cx="7099300" cy="3556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대한상공회의소</a:t>
            </a:r>
            <a:r>
              <a:rPr lang="en-US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서울기술교육센터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10C104-344A-8EF1-813F-D4781EA5FEF8}"/>
              </a:ext>
            </a:extLst>
          </p:cNvPr>
          <p:cNvSpPr txBox="1"/>
          <p:nvPr/>
        </p:nvSpPr>
        <p:spPr>
          <a:xfrm>
            <a:off x="21945600" y="12331700"/>
            <a:ext cx="1536700" cy="3937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990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NutriVision</a:t>
            </a:r>
            <a:endParaRPr lang="ko-KR" sz="199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6060A60A-D683-41B6-BACB-8BFAA76A90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1000" y="2590799"/>
            <a:ext cx="16725900" cy="548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14CC6F-9877-5CED-F7A6-E9D6C229FC8F}"/>
              </a:ext>
            </a:extLst>
          </p:cNvPr>
          <p:cNvSpPr txBox="1"/>
          <p:nvPr/>
        </p:nvSpPr>
        <p:spPr>
          <a:xfrm>
            <a:off x="23596600" y="129540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04F6E"/>
                </a:solidFill>
              </a:rPr>
              <a:t>6</a:t>
            </a:r>
            <a:endParaRPr lang="ko-KR" altLang="en-US" sz="2400" b="1" dirty="0">
              <a:solidFill>
                <a:srgbClr val="204F6E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7900"/>
            <a:ext cx="22796500" cy="11772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602200" y="1549400"/>
            <a:ext cx="4813300" cy="10668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sz="5999" b="0" i="0" u="none" strike="noStrike" dirty="0">
                <a:solidFill>
                  <a:srgbClr val="204F6E"/>
                </a:solidFill>
                <a:ea typeface="Gong Gothic Medium"/>
              </a:rPr>
              <a:t>유사</a:t>
            </a:r>
            <a:r>
              <a:rPr lang="en-US" sz="5999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999" b="0" i="0" u="none" strike="noStrike" dirty="0">
                <a:solidFill>
                  <a:srgbClr val="204F6E"/>
                </a:solidFill>
                <a:ea typeface="Gong Gothic Medium"/>
              </a:rPr>
              <a:t>사업</a:t>
            </a:r>
            <a:r>
              <a:rPr lang="en-US" sz="5999" b="0" i="0" u="none" strike="noStrike" dirty="0">
                <a:solidFill>
                  <a:srgbClr val="204F6E"/>
                </a:solidFill>
                <a:latin typeface="Gong Gothic Medium"/>
              </a:rPr>
              <a:t> </a:t>
            </a:r>
            <a:r>
              <a:rPr lang="ko-KR" sz="5999" b="0" i="0" u="none" strike="noStrike" dirty="0">
                <a:solidFill>
                  <a:srgbClr val="204F6E"/>
                </a:solidFill>
                <a:ea typeface="Gong Gothic Medium"/>
              </a:rPr>
              <a:t>모델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0" y="8051800"/>
            <a:ext cx="5613400" cy="374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1993900"/>
            <a:ext cx="1016000" cy="87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00" y="2590800"/>
            <a:ext cx="14325600" cy="5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68500" y="2260600"/>
            <a:ext cx="927100" cy="546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043" b="0" i="0" u="none" strike="noStrike">
                <a:solidFill>
                  <a:srgbClr val="204F6E"/>
                </a:solidFill>
                <a:latin typeface="Gong Gothic Medium"/>
              </a:rPr>
              <a:t>01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653000" y="8712200"/>
            <a:ext cx="495300" cy="50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313400" y="8369300"/>
            <a:ext cx="2540000" cy="7112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16199"/>
              </a:lnSpc>
            </a:pPr>
            <a:r>
              <a:rPr lang="en" sz="32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FoodSeek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5500" y="9347200"/>
            <a:ext cx="1955800" cy="1955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2000" y="8051800"/>
            <a:ext cx="5613400" cy="374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098800" y="8712200"/>
            <a:ext cx="495300" cy="50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848100" y="8369300"/>
            <a:ext cx="1905000" cy="7112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16199"/>
              </a:lnSpc>
            </a:pPr>
            <a:r>
              <a:rPr lang="en" sz="32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필라이즈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5400" y="9423400"/>
            <a:ext cx="1955800" cy="1955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8000" y="8051800"/>
            <a:ext cx="5613400" cy="3746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756900" y="8712200"/>
            <a:ext cx="495300" cy="50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468100" y="8318500"/>
            <a:ext cx="1473200" cy="7112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16199"/>
              </a:lnSpc>
            </a:pPr>
            <a:r>
              <a:rPr lang="ko-KR" sz="32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누비랩</a:t>
            </a:r>
            <a:br>
              <a:rPr lang="ko-KR" sz="32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</a:br>
            <a:endParaRPr lang="ko-KR" sz="3200" b="0" i="0" u="none" strike="noStrike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7200" y="9347200"/>
            <a:ext cx="3162300" cy="2108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2000" y="3556000"/>
            <a:ext cx="5613400" cy="3746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124200" y="3937000"/>
            <a:ext cx="3429000" cy="7112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16199"/>
              </a:lnSpc>
            </a:pPr>
            <a:r>
              <a:rPr lang="en" sz="32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Calorie Mama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02100" y="3556000"/>
            <a:ext cx="5613400" cy="3746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565400" y="4267200"/>
            <a:ext cx="495300" cy="50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2700" y="5016500"/>
            <a:ext cx="1955800" cy="1955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605500" y="5016500"/>
            <a:ext cx="1955800" cy="1955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85300" y="3556000"/>
            <a:ext cx="5613400" cy="3746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85300" y="3556000"/>
            <a:ext cx="5613400" cy="3746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39400" y="5016500"/>
            <a:ext cx="3492500" cy="19558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629900" y="3937000"/>
            <a:ext cx="3124200" cy="7112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16199"/>
              </a:lnSpc>
            </a:pPr>
            <a:r>
              <a:rPr lang="en" sz="32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Google Lens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172700" y="4267200"/>
            <a:ext cx="495300" cy="50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122900" y="4267200"/>
            <a:ext cx="495300" cy="508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8757900" y="3937000"/>
            <a:ext cx="1701800" cy="7112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16199"/>
              </a:lnSpc>
            </a:pPr>
            <a:r>
              <a:rPr lang="en" sz="32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Bite AI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E5BD1E3C-4E5E-6340-0BC3-72D53D5B03AB}"/>
              </a:ext>
            </a:extLst>
          </p:cNvPr>
          <p:cNvSpPr txBox="1"/>
          <p:nvPr/>
        </p:nvSpPr>
        <p:spPr>
          <a:xfrm>
            <a:off x="-787400" y="12344400"/>
            <a:ext cx="7099300" cy="3556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대한상공회의소</a:t>
            </a:r>
            <a:r>
              <a:rPr lang="en-US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서울기술교육센터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87DC27-94B0-E334-6F70-A09E543FF059}"/>
              </a:ext>
            </a:extLst>
          </p:cNvPr>
          <p:cNvSpPr txBox="1"/>
          <p:nvPr/>
        </p:nvSpPr>
        <p:spPr>
          <a:xfrm>
            <a:off x="21945600" y="12331700"/>
            <a:ext cx="1536700" cy="3937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990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NutriVision</a:t>
            </a:r>
            <a:endParaRPr lang="ko-KR" sz="199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3344B-D4DD-E14E-89A5-5E9EDE3CD644}"/>
              </a:ext>
            </a:extLst>
          </p:cNvPr>
          <p:cNvSpPr txBox="1"/>
          <p:nvPr/>
        </p:nvSpPr>
        <p:spPr>
          <a:xfrm>
            <a:off x="23596600" y="129540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400" b="1" dirty="0">
              <a:solidFill>
                <a:srgbClr val="204F6E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D17D45-3666-A73A-2CDF-7070367266CF}"/>
              </a:ext>
            </a:extLst>
          </p:cNvPr>
          <p:cNvSpPr txBox="1"/>
          <p:nvPr/>
        </p:nvSpPr>
        <p:spPr>
          <a:xfrm>
            <a:off x="23596600" y="129540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04F6E"/>
                </a:solidFill>
              </a:rPr>
              <a:t>7</a:t>
            </a:r>
            <a:endParaRPr lang="ko-KR" altLang="en-US" sz="2400" b="1" dirty="0">
              <a:solidFill>
                <a:srgbClr val="204F6E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7900"/>
            <a:ext cx="22796500" cy="1177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3263900"/>
            <a:ext cx="6184900" cy="148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14500" y="3975100"/>
            <a:ext cx="762000" cy="50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650200" y="1549400"/>
            <a:ext cx="1625600" cy="1066800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en" sz="5999" b="0" i="0" u="none" strike="noStrike" dirty="0">
                <a:solidFill>
                  <a:srgbClr val="204F6E"/>
                </a:solidFill>
                <a:ea typeface="Gong Gothic Medium"/>
              </a:rPr>
              <a:t>특징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76500" y="3644900"/>
            <a:ext cx="3098800" cy="7239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25329"/>
              </a:lnSpc>
            </a:pPr>
            <a:r>
              <a:rPr lang="ko-KR" sz="32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음식</a:t>
            </a:r>
            <a:r>
              <a:rPr lang="en-US" sz="32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2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조합</a:t>
            </a:r>
            <a:r>
              <a:rPr lang="en-US" sz="32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20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추천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1993900"/>
            <a:ext cx="1016000" cy="876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00" y="2590800"/>
            <a:ext cx="17500600" cy="50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68500" y="2260600"/>
            <a:ext cx="927100" cy="546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3043" b="0" i="0" u="none" strike="noStrike">
                <a:solidFill>
                  <a:srgbClr val="204F6E"/>
                </a:solidFill>
                <a:latin typeface="Gong Gothic Medium"/>
              </a:rPr>
              <a:t>02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400" y="3263900"/>
            <a:ext cx="6184900" cy="148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359900" y="3975100"/>
            <a:ext cx="762000" cy="50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121900" y="3644900"/>
            <a:ext cx="7010400" cy="7239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25329"/>
              </a:lnSpc>
            </a:pPr>
            <a:r>
              <a:rPr lang="ko-KR" sz="32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접근</a:t>
            </a:r>
            <a:r>
              <a:rPr lang="en-US" sz="32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2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방식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24300" y="3263900"/>
            <a:ext cx="6184900" cy="148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687800" y="3975100"/>
            <a:ext cx="762000" cy="50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7449800" y="3644900"/>
            <a:ext cx="7010400" cy="7239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25329"/>
              </a:lnSpc>
            </a:pPr>
            <a:r>
              <a:rPr lang="ko-KR" sz="32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개인</a:t>
            </a:r>
            <a:r>
              <a:rPr lang="en-US" sz="32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3200" b="0" i="0" u="none" strike="noStrike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맞춤화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0300" y="4978400"/>
            <a:ext cx="7099300" cy="7112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71900" y="4978400"/>
            <a:ext cx="6540500" cy="7112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8900" y="5156200"/>
            <a:ext cx="6769100" cy="4546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00" y="9918700"/>
            <a:ext cx="7810500" cy="1816100"/>
          </a:xfrm>
          <a:prstGeom prst="rect">
            <a:avLst/>
          </a:prstGeom>
        </p:spPr>
      </p:pic>
      <p:sp>
        <p:nvSpPr>
          <p:cNvPr id="21" name="TextBox 7">
            <a:extLst>
              <a:ext uri="{FF2B5EF4-FFF2-40B4-BE49-F238E27FC236}">
                <a16:creationId xmlns:a16="http://schemas.microsoft.com/office/drawing/2014/main" id="{E9215267-F4E3-2E3A-E08E-FC7202F6206A}"/>
              </a:ext>
            </a:extLst>
          </p:cNvPr>
          <p:cNvSpPr txBox="1"/>
          <p:nvPr/>
        </p:nvSpPr>
        <p:spPr>
          <a:xfrm>
            <a:off x="-787400" y="12344400"/>
            <a:ext cx="7099300" cy="3556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대한상공회의소</a:t>
            </a:r>
            <a:r>
              <a:rPr lang="en-US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1990" b="0" i="0" u="none" strike="noStrike" dirty="0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서울기술교육센터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5E28C0-0D53-7721-440E-210717B4167A}"/>
              </a:ext>
            </a:extLst>
          </p:cNvPr>
          <p:cNvSpPr txBox="1"/>
          <p:nvPr/>
        </p:nvSpPr>
        <p:spPr>
          <a:xfrm>
            <a:off x="21945600" y="12331700"/>
            <a:ext cx="1536700" cy="393700"/>
          </a:xfrm>
          <a:prstGeom prst="rect">
            <a:avLst/>
          </a:prstGeom>
        </p:spPr>
        <p:txBody>
          <a:bodyPr lIns="0" tIns="2528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990" dirty="0" err="1">
                <a:solidFill>
                  <a:srgbClr val="204F6E"/>
                </a:solidFill>
                <a:latin typeface="Gong Gothic Medium" panose="020B0600000101010101" charset="-127"/>
                <a:ea typeface="Gong Gothic Medium" panose="020B0600000101010101" charset="-127"/>
              </a:rPr>
              <a:t>NutriVision</a:t>
            </a:r>
            <a:endParaRPr lang="ko-KR" sz="1990" b="0" i="0" u="none" strike="noStrike" dirty="0">
              <a:solidFill>
                <a:srgbClr val="204F6E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5D11D-50F5-E6B3-26E3-CCD50031A5C2}"/>
              </a:ext>
            </a:extLst>
          </p:cNvPr>
          <p:cNvSpPr txBox="1"/>
          <p:nvPr/>
        </p:nvSpPr>
        <p:spPr>
          <a:xfrm>
            <a:off x="23596600" y="129540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04F6E"/>
                </a:solidFill>
              </a:rPr>
              <a:t>8</a:t>
            </a:r>
            <a:endParaRPr lang="ko-KR" altLang="en-US" sz="2400" b="1" dirty="0">
              <a:solidFill>
                <a:srgbClr val="204F6E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882</ep:Words>
  <ep:PresentationFormat>사용자 지정</ep:PresentationFormat>
  <ep:Paragraphs>288</ep:Paragraphs>
  <ep:Slides>27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SW</cp:lastModifiedBy>
  <dcterms:modified xsi:type="dcterms:W3CDTF">2026-01-20T15:01:05.226</dcterms:modified>
  <cp:revision>42</cp:revision>
</cp:coreProperties>
</file>